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embeddedFontLst>
    <p:embeddedFont>
      <p:font typeface="Montserrat" panose="020B0604020202020204" charset="0"/>
      <p:regular r:id="rId17"/>
    </p:embeddedFont>
    <p:embeddedFont>
      <p:font typeface="Montserrat Bold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0.png"/><Relationship Id="rId4" Type="http://schemas.openxmlformats.org/officeDocument/2006/relationships/image" Target="../media/image1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2.png"/><Relationship Id="rId7" Type="http://schemas.openxmlformats.org/officeDocument/2006/relationships/image" Target="../media/image14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13.png"/><Relationship Id="rId4" Type="http://schemas.openxmlformats.org/officeDocument/2006/relationships/image" Target="../media/image19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2202" r="-2202" b="-2366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097502" y="5590237"/>
            <a:ext cx="14099416" cy="1409941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747857" y="1503957"/>
            <a:ext cx="11828620" cy="31070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495"/>
              </a:lnSpc>
              <a:spcBef>
                <a:spcPct val="0"/>
              </a:spcBef>
            </a:pPr>
            <a:r>
              <a:rPr lang="en-US" sz="8925" b="1">
                <a:solidFill>
                  <a:srgbClr val="051D40"/>
                </a:solidFill>
                <a:latin typeface="+mj-lt"/>
                <a:ea typeface="Rowdies"/>
                <a:cs typeface="Rowdies"/>
                <a:sym typeface="Rowdies"/>
              </a:rPr>
              <a:t>Hệ thống quản lí học tập Trung tâm MindX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6420234" y="-1717598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47857" y="-643475"/>
            <a:ext cx="1286950" cy="128695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-1929195" y="8389571"/>
            <a:ext cx="3735531" cy="3735531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6" name="Freeform 16"/>
          <p:cNvSpPr/>
          <p:nvPr/>
        </p:nvSpPr>
        <p:spPr>
          <a:xfrm>
            <a:off x="8757394" y="7522582"/>
            <a:ext cx="8779632" cy="1733977"/>
          </a:xfrm>
          <a:custGeom>
            <a:avLst/>
            <a:gdLst/>
            <a:ahLst/>
            <a:cxnLst/>
            <a:rect l="l" t="t" r="r" b="b"/>
            <a:pathLst>
              <a:path w="8779632" h="1733977">
                <a:moveTo>
                  <a:pt x="0" y="0"/>
                </a:moveTo>
                <a:lnTo>
                  <a:pt x="8779632" y="0"/>
                </a:lnTo>
                <a:lnTo>
                  <a:pt x="8779632" y="1733977"/>
                </a:lnTo>
                <a:lnTo>
                  <a:pt x="0" y="17339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3113313" y="5272752"/>
            <a:ext cx="5187502" cy="831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935"/>
              </a:lnSpc>
              <a:spcBef>
                <a:spcPct val="0"/>
              </a:spcBef>
            </a:pPr>
            <a:r>
              <a:rPr lang="en-US" sz="4953" spc="-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Nhóm 2 - SE1805</a:t>
            </a:r>
          </a:p>
        </p:txBody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8757394" y="5010966"/>
            <a:ext cx="9146584" cy="5246370"/>
            <a:chOff x="0" y="0"/>
            <a:chExt cx="7981950" cy="4578350"/>
          </a:xfrm>
        </p:grpSpPr>
        <p:sp>
          <p:nvSpPr>
            <p:cNvPr id="19" name="Freeform 19"/>
            <p:cNvSpPr/>
            <p:nvPr/>
          </p:nvSpPr>
          <p:spPr>
            <a:xfrm>
              <a:off x="765810" y="21590"/>
              <a:ext cx="6451600" cy="4326890"/>
            </a:xfrm>
            <a:custGeom>
              <a:avLst/>
              <a:gdLst/>
              <a:ahLst/>
              <a:cxnLst/>
              <a:rect l="l" t="t" r="r" b="b"/>
              <a:pathLst>
                <a:path w="6451600" h="432689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242424"/>
            </a:solidFill>
          </p:spPr>
        </p:sp>
        <p:sp>
          <p:nvSpPr>
            <p:cNvPr id="20" name="Freeform 20"/>
            <p:cNvSpPr/>
            <p:nvPr/>
          </p:nvSpPr>
          <p:spPr>
            <a:xfrm>
              <a:off x="0" y="0"/>
              <a:ext cx="7981950" cy="4542790"/>
            </a:xfrm>
            <a:custGeom>
              <a:avLst/>
              <a:gdLst/>
              <a:ahLst/>
              <a:cxnLst/>
              <a:rect l="l" t="t" r="r" b="b"/>
              <a:pathLst>
                <a:path w="7981950" h="454279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id="21" name="Freeform 21"/>
            <p:cNvSpPr/>
            <p:nvPr/>
          </p:nvSpPr>
          <p:spPr>
            <a:xfrm>
              <a:off x="3460750" y="4349750"/>
              <a:ext cx="1059180" cy="96520"/>
            </a:xfrm>
            <a:custGeom>
              <a:avLst/>
              <a:gdLst/>
              <a:ahLst/>
              <a:cxnLst/>
              <a:rect l="l" t="t" r="r" b="b"/>
              <a:pathLst>
                <a:path w="1059180" h="9652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2" name="Freeform 22"/>
            <p:cNvSpPr/>
            <p:nvPr/>
          </p:nvSpPr>
          <p:spPr>
            <a:xfrm>
              <a:off x="163830" y="4542790"/>
              <a:ext cx="7654290" cy="35560"/>
            </a:xfrm>
            <a:custGeom>
              <a:avLst/>
              <a:gdLst/>
              <a:ahLst/>
              <a:cxnLst/>
              <a:rect l="l" t="t" r="r" b="b"/>
              <a:pathLst>
                <a:path w="7654290" h="3556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CCCCCC"/>
            </a:solidFill>
          </p:spPr>
        </p:sp>
        <p:sp>
          <p:nvSpPr>
            <p:cNvPr id="23" name="Freeform 23"/>
            <p:cNvSpPr/>
            <p:nvPr/>
          </p:nvSpPr>
          <p:spPr>
            <a:xfrm>
              <a:off x="962660" y="276860"/>
              <a:ext cx="6055360" cy="3789680"/>
            </a:xfrm>
            <a:custGeom>
              <a:avLst/>
              <a:gdLst/>
              <a:ahLst/>
              <a:cxnLst/>
              <a:rect l="l" t="t" r="r" b="b"/>
              <a:pathLst>
                <a:path w="6055360" h="378968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t="-3261" b="-3261"/>
              </a:stretch>
            </a:blipFill>
          </p:spPr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888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2202" r="-2202" b="-2366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627364" y="-2610105"/>
            <a:ext cx="7025046" cy="702504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569E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4806498" y="7205363"/>
            <a:ext cx="4905605" cy="4905605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569E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913555" y="2557850"/>
            <a:ext cx="9295026" cy="929502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BCD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294506" y="5736211"/>
            <a:ext cx="6063916" cy="1846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 spc="-69">
                <a:solidFill>
                  <a:srgbClr val="010101"/>
                </a:solidFill>
                <a:latin typeface="+mj-lt"/>
                <a:ea typeface="Poppins"/>
                <a:cs typeface="Poppins"/>
                <a:sym typeface="Poppins"/>
              </a:rPr>
              <a:t>T</a:t>
            </a:r>
            <a:r>
              <a:rPr lang="en-US" sz="3499" u="none" strike="noStrike" spc="-69">
                <a:solidFill>
                  <a:srgbClr val="010101"/>
                </a:solidFill>
                <a:latin typeface="+mj-lt"/>
                <a:ea typeface="Poppins"/>
                <a:cs typeface="Poppins"/>
                <a:sym typeface="Poppins"/>
              </a:rPr>
              <a:t>ruy vấn tiến độ học tập của một học viên (phần trăm và thời gian).</a:t>
            </a:r>
          </a:p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endParaRPr lang="en-US" sz="3499" u="none" strike="noStrike" spc="-69">
              <a:solidFill>
                <a:srgbClr val="010101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grpSp>
        <p:nvGrpSpPr>
          <p:cNvPr id="13" name="Group 13"/>
          <p:cNvGrpSpPr/>
          <p:nvPr/>
        </p:nvGrpSpPr>
        <p:grpSpPr>
          <a:xfrm>
            <a:off x="8890969" y="-2002870"/>
            <a:ext cx="10821133" cy="10821133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BCD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5316244" y="546743"/>
            <a:ext cx="842489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CÁC THỦ TỤC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905449" y="4294799"/>
            <a:ext cx="6788726" cy="186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 u="none" strike="noStrike" spc="-6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Lấy danh sách các học viên đã hoàn thành một khóa học cụ thể (họ tên và thời gian).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1804" y="4314824"/>
            <a:ext cx="6777836" cy="1457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9"/>
              </a:lnSpc>
            </a:pPr>
            <a:r>
              <a:rPr lang="en-US" sz="4099" b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 sp_GetStudentProgress</a:t>
            </a:r>
          </a:p>
          <a:p>
            <a:pPr algn="ctr">
              <a:lnSpc>
                <a:spcPts val="5739"/>
              </a:lnSpc>
            </a:pPr>
            <a:r>
              <a:rPr lang="en-US" sz="4099" b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(@StudentID)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17112" y="2913697"/>
            <a:ext cx="7275488" cy="1422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sp_GetCompletedStudents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ByCourse(@CourseID)</a:t>
            </a:r>
          </a:p>
        </p:txBody>
      </p:sp>
    </p:spTree>
  </p:cSld>
  <p:clrMapOvr>
    <a:masterClrMapping/>
  </p:clrMapOvr>
  <p:transition>
    <p:cover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724903" y="23839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2202" r="-2202" b="-2366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3624517" y="3252768"/>
            <a:ext cx="7480114" cy="7480114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569E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140664" y="-1409969"/>
            <a:ext cx="4237272" cy="4237272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569E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232943" y="3252768"/>
            <a:ext cx="9295026" cy="9295026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BCD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-1910051" y="-1979384"/>
            <a:ext cx="11003679" cy="11003679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9BCD9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5316244" y="546743"/>
            <a:ext cx="8424897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CÁC THỦ TỤC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7072" y="3924219"/>
            <a:ext cx="6781693" cy="186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 spc="-6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Đăng ký học</a:t>
            </a:r>
            <a:r>
              <a:rPr lang="en-US" sz="3499" u="none" strike="noStrike" spc="-6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viên vào một khóa học nếu học viên chưa được đăng ký trước đó.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542686" y="6266135"/>
            <a:ext cx="5844770" cy="1863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899"/>
              </a:lnSpc>
              <a:spcBef>
                <a:spcPct val="0"/>
              </a:spcBef>
            </a:pPr>
            <a:r>
              <a:rPr lang="en-US" sz="3499" spc="-69">
                <a:solidFill>
                  <a:srgbClr val="010101"/>
                </a:solidFill>
                <a:latin typeface="+mj-lt"/>
                <a:ea typeface="Poppins"/>
                <a:cs typeface="Poppins"/>
                <a:sym typeface="Poppins"/>
              </a:rPr>
              <a:t>Thống kê</a:t>
            </a:r>
            <a:r>
              <a:rPr lang="en-US" sz="3499" u="none" strike="noStrike" spc="-69">
                <a:solidFill>
                  <a:srgbClr val="010101"/>
                </a:solidFill>
                <a:latin typeface="+mj-lt"/>
                <a:ea typeface="Poppins"/>
                <a:cs typeface="Poppins"/>
                <a:sym typeface="Poppins"/>
              </a:rPr>
              <a:t> số lượng học viên đã đăng ký cho mỗi khóa học hiện có trong hệ thống.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4904" y="2532043"/>
            <a:ext cx="7694194" cy="1392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sp_EnrollStudent</a:t>
            </a:r>
          </a:p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(@StudentID, @CourseID)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794889" y="5596209"/>
            <a:ext cx="8076542" cy="6699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  <a:spcBef>
                <a:spcPct val="0"/>
              </a:spcBef>
            </a:pPr>
            <a:r>
              <a:rPr lang="en-US" sz="3999" b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sp_</a:t>
            </a:r>
            <a:r>
              <a:rPr lang="en-US" sz="3999" b="1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CountStudentsPerCourse</a:t>
            </a:r>
            <a:r>
              <a:rPr lang="en-US" sz="3999" b="1">
                <a:solidFill>
                  <a:srgbClr val="051D4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()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67B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20820" y="7225698"/>
            <a:ext cx="5253183" cy="1037504"/>
          </a:xfrm>
          <a:custGeom>
            <a:avLst/>
            <a:gdLst/>
            <a:ahLst/>
            <a:cxnLst/>
            <a:rect l="l" t="t" r="r" b="b"/>
            <a:pathLst>
              <a:path w="5253183" h="1037504">
                <a:moveTo>
                  <a:pt x="0" y="0"/>
                </a:moveTo>
                <a:lnTo>
                  <a:pt x="5253183" y="0"/>
                </a:lnTo>
                <a:lnTo>
                  <a:pt x="5253183" y="1037504"/>
                </a:lnTo>
                <a:lnTo>
                  <a:pt x="0" y="10375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431188" y="7355216"/>
            <a:ext cx="5425624" cy="1071561"/>
          </a:xfrm>
          <a:custGeom>
            <a:avLst/>
            <a:gdLst/>
            <a:ahLst/>
            <a:cxnLst/>
            <a:rect l="l" t="t" r="r" b="b"/>
            <a:pathLst>
              <a:path w="5425624" h="1071561">
                <a:moveTo>
                  <a:pt x="0" y="0"/>
                </a:moveTo>
                <a:lnTo>
                  <a:pt x="5425624" y="0"/>
                </a:lnTo>
                <a:lnTo>
                  <a:pt x="5425624" y="1071560"/>
                </a:lnTo>
                <a:lnTo>
                  <a:pt x="0" y="10715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2213997" y="7229555"/>
            <a:ext cx="5233653" cy="1033646"/>
          </a:xfrm>
          <a:custGeom>
            <a:avLst/>
            <a:gdLst/>
            <a:ahLst/>
            <a:cxnLst/>
            <a:rect l="l" t="t" r="r" b="b"/>
            <a:pathLst>
              <a:path w="5233653" h="1033646">
                <a:moveTo>
                  <a:pt x="0" y="0"/>
                </a:moveTo>
                <a:lnTo>
                  <a:pt x="5233653" y="0"/>
                </a:lnTo>
                <a:lnTo>
                  <a:pt x="5233653" y="1033647"/>
                </a:lnTo>
                <a:lnTo>
                  <a:pt x="0" y="103364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2213997" y="3298645"/>
            <a:ext cx="5233653" cy="5959655"/>
            <a:chOff x="0" y="0"/>
            <a:chExt cx="1554321" cy="176993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54321" cy="1769933"/>
            </a:xfrm>
            <a:custGeom>
              <a:avLst/>
              <a:gdLst/>
              <a:ahLst/>
              <a:cxnLst/>
              <a:rect l="l" t="t" r="r" b="b"/>
              <a:pathLst>
                <a:path w="1554321" h="1769933">
                  <a:moveTo>
                    <a:pt x="65087" y="0"/>
                  </a:moveTo>
                  <a:lnTo>
                    <a:pt x="1489233" y="0"/>
                  </a:lnTo>
                  <a:cubicBezTo>
                    <a:pt x="1506495" y="0"/>
                    <a:pt x="1523051" y="6857"/>
                    <a:pt x="1535257" y="19064"/>
                  </a:cubicBezTo>
                  <a:cubicBezTo>
                    <a:pt x="1547463" y="31270"/>
                    <a:pt x="1554321" y="47825"/>
                    <a:pt x="1554321" y="65087"/>
                  </a:cubicBezTo>
                  <a:lnTo>
                    <a:pt x="1554321" y="1704846"/>
                  </a:lnTo>
                  <a:cubicBezTo>
                    <a:pt x="1554321" y="1722108"/>
                    <a:pt x="1547463" y="1738663"/>
                    <a:pt x="1535257" y="1750869"/>
                  </a:cubicBezTo>
                  <a:cubicBezTo>
                    <a:pt x="1523051" y="1763076"/>
                    <a:pt x="1506495" y="1769933"/>
                    <a:pt x="1489233" y="1769933"/>
                  </a:cubicBezTo>
                  <a:lnTo>
                    <a:pt x="65087" y="1769933"/>
                  </a:lnTo>
                  <a:cubicBezTo>
                    <a:pt x="47825" y="1769933"/>
                    <a:pt x="31270" y="1763076"/>
                    <a:pt x="19064" y="1750869"/>
                  </a:cubicBezTo>
                  <a:cubicBezTo>
                    <a:pt x="6857" y="1738663"/>
                    <a:pt x="0" y="1722108"/>
                    <a:pt x="0" y="1704846"/>
                  </a:cubicBezTo>
                  <a:lnTo>
                    <a:pt x="0" y="65087"/>
                  </a:lnTo>
                  <a:cubicBezTo>
                    <a:pt x="0" y="47825"/>
                    <a:pt x="6857" y="31270"/>
                    <a:pt x="19064" y="19064"/>
                  </a:cubicBezTo>
                  <a:cubicBezTo>
                    <a:pt x="31270" y="6857"/>
                    <a:pt x="47825" y="0"/>
                    <a:pt x="65087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1554321" cy="1808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431188" y="3280119"/>
            <a:ext cx="5425624" cy="5978181"/>
            <a:chOff x="0" y="0"/>
            <a:chExt cx="1554321" cy="1712616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554321" cy="1712616"/>
            </a:xfrm>
            <a:custGeom>
              <a:avLst/>
              <a:gdLst/>
              <a:ahLst/>
              <a:cxnLst/>
              <a:rect l="l" t="t" r="r" b="b"/>
              <a:pathLst>
                <a:path w="1554321" h="1712616">
                  <a:moveTo>
                    <a:pt x="62784" y="0"/>
                  </a:moveTo>
                  <a:lnTo>
                    <a:pt x="1491536" y="0"/>
                  </a:lnTo>
                  <a:cubicBezTo>
                    <a:pt x="1526211" y="0"/>
                    <a:pt x="1554321" y="28110"/>
                    <a:pt x="1554321" y="62784"/>
                  </a:cubicBezTo>
                  <a:lnTo>
                    <a:pt x="1554321" y="1649831"/>
                  </a:lnTo>
                  <a:cubicBezTo>
                    <a:pt x="1554321" y="1684506"/>
                    <a:pt x="1526211" y="1712616"/>
                    <a:pt x="1491536" y="1712616"/>
                  </a:cubicBezTo>
                  <a:lnTo>
                    <a:pt x="62784" y="1712616"/>
                  </a:lnTo>
                  <a:cubicBezTo>
                    <a:pt x="46133" y="1712616"/>
                    <a:pt x="30163" y="1706001"/>
                    <a:pt x="18389" y="1694227"/>
                  </a:cubicBezTo>
                  <a:cubicBezTo>
                    <a:pt x="6615" y="1682452"/>
                    <a:pt x="0" y="1666483"/>
                    <a:pt x="0" y="1649831"/>
                  </a:cubicBezTo>
                  <a:lnTo>
                    <a:pt x="0" y="62784"/>
                  </a:lnTo>
                  <a:cubicBezTo>
                    <a:pt x="0" y="28110"/>
                    <a:pt x="28110" y="0"/>
                    <a:pt x="62784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1554321" cy="17507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820820" y="3280119"/>
            <a:ext cx="5253183" cy="5978181"/>
            <a:chOff x="0" y="0"/>
            <a:chExt cx="1554321" cy="176883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554321" cy="1768834"/>
            </a:xfrm>
            <a:custGeom>
              <a:avLst/>
              <a:gdLst/>
              <a:ahLst/>
              <a:cxnLst/>
              <a:rect l="l" t="t" r="r" b="b"/>
              <a:pathLst>
                <a:path w="1554321" h="1768834">
                  <a:moveTo>
                    <a:pt x="64845" y="0"/>
                  </a:moveTo>
                  <a:lnTo>
                    <a:pt x="1489475" y="0"/>
                  </a:lnTo>
                  <a:cubicBezTo>
                    <a:pt x="1525288" y="0"/>
                    <a:pt x="1554321" y="29032"/>
                    <a:pt x="1554321" y="64845"/>
                  </a:cubicBezTo>
                  <a:lnTo>
                    <a:pt x="1554321" y="1703989"/>
                  </a:lnTo>
                  <a:cubicBezTo>
                    <a:pt x="1554321" y="1739802"/>
                    <a:pt x="1525288" y="1768834"/>
                    <a:pt x="1489475" y="1768834"/>
                  </a:cubicBezTo>
                  <a:lnTo>
                    <a:pt x="64845" y="1768834"/>
                  </a:lnTo>
                  <a:cubicBezTo>
                    <a:pt x="29032" y="1768834"/>
                    <a:pt x="0" y="1739802"/>
                    <a:pt x="0" y="1703989"/>
                  </a:cubicBezTo>
                  <a:lnTo>
                    <a:pt x="0" y="64845"/>
                  </a:lnTo>
                  <a:cubicBezTo>
                    <a:pt x="0" y="29032"/>
                    <a:pt x="29032" y="0"/>
                    <a:pt x="64845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1554321" cy="18069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5418784" y="866775"/>
            <a:ext cx="7453950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FDFDFD"/>
                </a:solidFill>
                <a:latin typeface="+mj-lt"/>
                <a:ea typeface="Montserrat Bold"/>
                <a:cs typeface="Montserrat Bold"/>
                <a:sym typeface="Montserrat Bold"/>
              </a:rPr>
              <a:t>CÁC HÀM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683774" y="5565346"/>
            <a:ext cx="4920452" cy="18465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spc="-7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Nố</a:t>
            </a:r>
            <a:r>
              <a:rPr lang="en-US" sz="3500" u="none" strike="noStrike" spc="-7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i FirstName và LastName của người dùng thành một chuỗi có thể đọc được.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2466001" y="5381437"/>
            <a:ext cx="4746355" cy="24749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spc="-7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Tính</a:t>
            </a:r>
            <a:r>
              <a:rPr lang="en-US" sz="3500" u="none" strike="noStrike" spc="-7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điểm trung bình bài tập của một học viên dựa trên tất cả các lần nộp bài của họ.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537062" y="3048105"/>
            <a:ext cx="3969255" cy="1656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06"/>
              </a:lnSpc>
            </a:pPr>
            <a:r>
              <a:rPr lang="en-US" sz="3147" b="1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 </a:t>
            </a:r>
          </a:p>
          <a:p>
            <a:pPr marL="0" lvl="0" indent="0" algn="ctr">
              <a:lnSpc>
                <a:spcPts val="4406"/>
              </a:lnSpc>
              <a:spcBef>
                <a:spcPct val="0"/>
              </a:spcBef>
            </a:pPr>
            <a:r>
              <a:rPr lang="en-US" sz="3147" b="1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fn_C</a:t>
            </a:r>
            <a:r>
              <a:rPr lang="en-US" sz="3147" b="1" u="none" strike="noStrike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ourseDuration(@CourseID)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7647247" y="2949485"/>
            <a:ext cx="2997024" cy="1844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500" b="1" u="none" strike="noStrike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fn_FullName(@UserID)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72734" y="3063543"/>
            <a:ext cx="4156438" cy="1657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389"/>
              </a:lnSpc>
              <a:spcBef>
                <a:spcPct val="0"/>
              </a:spcBef>
            </a:pPr>
            <a:r>
              <a:rPr lang="en-US" sz="3135" b="1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135" b="1" u="none" strike="noStrike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fn_AvgAssignmentScore(@StudentID)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060156" y="5242779"/>
            <a:ext cx="4764066" cy="31032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r>
              <a:rPr lang="en-US" sz="3500" spc="-7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</a:t>
            </a:r>
            <a:r>
              <a:rPr lang="en-US" sz="3500" u="none" strike="noStrike" spc="-7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rả về tổng thời lượng của một khóa học bằng cách cộng thời gian của từng bài học.</a:t>
            </a:r>
          </a:p>
          <a:p>
            <a:pPr marL="0" lvl="0" indent="0" algn="ctr">
              <a:lnSpc>
                <a:spcPts val="4900"/>
              </a:lnSpc>
              <a:spcBef>
                <a:spcPct val="0"/>
              </a:spcBef>
            </a:pPr>
            <a:endParaRPr lang="en-US" sz="3500" u="none" strike="noStrike" spc="-70">
              <a:solidFill>
                <a:srgbClr val="051D40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2421123" y="5215610"/>
            <a:ext cx="1876465" cy="2253396"/>
          </a:xfrm>
          <a:custGeom>
            <a:avLst/>
            <a:gdLst/>
            <a:ahLst/>
            <a:cxnLst/>
            <a:rect l="l" t="t" r="r" b="b"/>
            <a:pathLst>
              <a:path w="1876465" h="2253396">
                <a:moveTo>
                  <a:pt x="0" y="0"/>
                </a:moveTo>
                <a:lnTo>
                  <a:pt x="1876465" y="0"/>
                </a:lnTo>
                <a:lnTo>
                  <a:pt x="1876465" y="2253396"/>
                </a:lnTo>
                <a:lnTo>
                  <a:pt x="0" y="22533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999"/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8041861" y="5295096"/>
            <a:ext cx="2204277" cy="2391228"/>
          </a:xfrm>
          <a:custGeom>
            <a:avLst/>
            <a:gdLst/>
            <a:ahLst/>
            <a:cxnLst/>
            <a:rect l="l" t="t" r="r" b="b"/>
            <a:pathLst>
              <a:path w="2204277" h="2391228">
                <a:moveTo>
                  <a:pt x="0" y="0"/>
                </a:moveTo>
                <a:lnTo>
                  <a:pt x="2204278" y="0"/>
                </a:lnTo>
                <a:lnTo>
                  <a:pt x="2204278" y="2391228"/>
                </a:lnTo>
                <a:lnTo>
                  <a:pt x="0" y="23912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6999"/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3740053" y="5215610"/>
            <a:ext cx="2198250" cy="2142295"/>
          </a:xfrm>
          <a:custGeom>
            <a:avLst/>
            <a:gdLst/>
            <a:ahLst/>
            <a:cxnLst/>
            <a:rect l="l" t="t" r="r" b="b"/>
            <a:pathLst>
              <a:path w="2198250" h="2142295">
                <a:moveTo>
                  <a:pt x="0" y="0"/>
                </a:moveTo>
                <a:lnTo>
                  <a:pt x="2198251" y="0"/>
                </a:lnTo>
                <a:lnTo>
                  <a:pt x="2198251" y="2142295"/>
                </a:lnTo>
                <a:lnTo>
                  <a:pt x="0" y="214229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6999"/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56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02273" y="-8767"/>
            <a:ext cx="4907787" cy="10295767"/>
          </a:xfrm>
          <a:custGeom>
            <a:avLst/>
            <a:gdLst/>
            <a:ahLst/>
            <a:cxnLst/>
            <a:rect l="l" t="t" r="r" b="b"/>
            <a:pathLst>
              <a:path w="4907787" h="10295767">
                <a:moveTo>
                  <a:pt x="0" y="0"/>
                </a:moveTo>
                <a:lnTo>
                  <a:pt x="4907787" y="0"/>
                </a:lnTo>
                <a:lnTo>
                  <a:pt x="4907787" y="10295767"/>
                </a:lnTo>
                <a:lnTo>
                  <a:pt x="0" y="102957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884" r="-1988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851629" y="3299853"/>
            <a:ext cx="16407671" cy="6332927"/>
            <a:chOff x="0" y="0"/>
            <a:chExt cx="4321362" cy="166793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321362" cy="1667932"/>
            </a:xfrm>
            <a:custGeom>
              <a:avLst/>
              <a:gdLst/>
              <a:ahLst/>
              <a:cxnLst/>
              <a:rect l="l" t="t" r="r" b="b"/>
              <a:pathLst>
                <a:path w="4321362" h="1667932">
                  <a:moveTo>
                    <a:pt x="8021" y="0"/>
                  </a:moveTo>
                  <a:lnTo>
                    <a:pt x="4313341" y="0"/>
                  </a:lnTo>
                  <a:cubicBezTo>
                    <a:pt x="4315468" y="0"/>
                    <a:pt x="4317508" y="845"/>
                    <a:pt x="4319012" y="2349"/>
                  </a:cubicBezTo>
                  <a:cubicBezTo>
                    <a:pt x="4320517" y="3854"/>
                    <a:pt x="4321362" y="5894"/>
                    <a:pt x="4321362" y="8021"/>
                  </a:cubicBezTo>
                  <a:lnTo>
                    <a:pt x="4321362" y="1659910"/>
                  </a:lnTo>
                  <a:cubicBezTo>
                    <a:pt x="4321362" y="1662038"/>
                    <a:pt x="4320517" y="1664078"/>
                    <a:pt x="4319012" y="1665582"/>
                  </a:cubicBezTo>
                  <a:cubicBezTo>
                    <a:pt x="4317508" y="1667086"/>
                    <a:pt x="4315468" y="1667932"/>
                    <a:pt x="4313341" y="1667932"/>
                  </a:cubicBezTo>
                  <a:lnTo>
                    <a:pt x="8021" y="1667932"/>
                  </a:lnTo>
                  <a:cubicBezTo>
                    <a:pt x="5894" y="1667932"/>
                    <a:pt x="3854" y="1667086"/>
                    <a:pt x="2349" y="1665582"/>
                  </a:cubicBezTo>
                  <a:cubicBezTo>
                    <a:pt x="845" y="1664078"/>
                    <a:pt x="0" y="1662038"/>
                    <a:pt x="0" y="1659910"/>
                  </a:cubicBezTo>
                  <a:lnTo>
                    <a:pt x="0" y="8021"/>
                  </a:lnTo>
                  <a:cubicBezTo>
                    <a:pt x="0" y="5894"/>
                    <a:pt x="845" y="3854"/>
                    <a:pt x="2349" y="2349"/>
                  </a:cubicBezTo>
                  <a:cubicBezTo>
                    <a:pt x="3854" y="845"/>
                    <a:pt x="5894" y="0"/>
                    <a:pt x="8021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321362" cy="170603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303916" y="876300"/>
            <a:ext cx="9435759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200"/>
              </a:lnSpc>
              <a:spcBef>
                <a:spcPct val="0"/>
              </a:spcBef>
            </a:pPr>
            <a:r>
              <a:rPr lang="en-US" sz="8000" b="1">
                <a:solidFill>
                  <a:srgbClr val="FDFDFD"/>
                </a:solidFill>
                <a:latin typeface="+mj-lt"/>
                <a:ea typeface="Montserrat Bold"/>
                <a:cs typeface="Montserrat Bold"/>
                <a:sym typeface="Montserrat Bold"/>
              </a:rPr>
              <a:t>CÁC TRIGGER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5573718" y="7940477"/>
            <a:ext cx="4693046" cy="4693046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FFFFFF">
                  <a:alpha val="15686"/>
                </a:srgbClr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406463" y="6327739"/>
            <a:ext cx="4161784" cy="212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6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Gh</a:t>
            </a:r>
            <a:r>
              <a:rPr lang="en-US" sz="3000" u="none" strike="noStrike" spc="-6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i lại nhật ký hoạt động (log) khi học viên đăng ký một khóa học mới trong bảng Enrollments.</a:t>
            </a:r>
          </a:p>
        </p:txBody>
      </p:sp>
      <p:sp>
        <p:nvSpPr>
          <p:cNvPr id="11" name="AutoShape 11"/>
          <p:cNvSpPr/>
          <p:nvPr/>
        </p:nvSpPr>
        <p:spPr>
          <a:xfrm>
            <a:off x="5938890" y="4181637"/>
            <a:ext cx="0" cy="4410340"/>
          </a:xfrm>
          <a:prstGeom prst="line">
            <a:avLst/>
          </a:prstGeom>
          <a:ln w="38100" cap="flat">
            <a:solidFill>
              <a:srgbClr val="00569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2" name="TextBox 12"/>
          <p:cNvSpPr txBox="1"/>
          <p:nvPr/>
        </p:nvSpPr>
        <p:spPr>
          <a:xfrm>
            <a:off x="1284401" y="5232364"/>
            <a:ext cx="4405909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trg_LogEnrollment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746519" y="6485168"/>
            <a:ext cx="4279633" cy="26765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6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Ngăn</a:t>
            </a:r>
            <a:r>
              <a:rPr lang="en-US" sz="3000" u="none" strike="noStrike" spc="-6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không cho học viên nộp bài trễ hạn. Chỉ cho phép chèn bài nộp nếu SubmitDate ≤ DueDate của bài tập.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062714" y="5240767"/>
            <a:ext cx="5652103" cy="5897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trg_CheckAssignmentDeadline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439589" y="6559352"/>
            <a:ext cx="4161784" cy="2121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-6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Cậ</a:t>
            </a:r>
            <a:r>
              <a:rPr lang="en-US" sz="3000" u="none" strike="noStrike" spc="-6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p nhật tiến độ học tập ProgressPercent của học viên sau khi có bài học mới được thêm vào khóa học.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2093741" y="5187914"/>
            <a:ext cx="4855314" cy="1225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  <a:spcBef>
                <a:spcPct val="0"/>
              </a:spcBef>
            </a:pPr>
            <a:r>
              <a:rPr lang="en-US" sz="3500" b="1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trg_UpdateProgressAfterLesson</a:t>
            </a:r>
          </a:p>
        </p:txBody>
      </p:sp>
      <p:sp>
        <p:nvSpPr>
          <p:cNvPr id="17" name="AutoShape 17"/>
          <p:cNvSpPr/>
          <p:nvPr/>
        </p:nvSpPr>
        <p:spPr>
          <a:xfrm>
            <a:off x="11887200" y="4288365"/>
            <a:ext cx="0" cy="4410340"/>
          </a:xfrm>
          <a:prstGeom prst="line">
            <a:avLst/>
          </a:prstGeom>
          <a:ln w="38100" cap="flat">
            <a:solidFill>
              <a:srgbClr val="00569E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8" name="Freeform 18"/>
          <p:cNvSpPr/>
          <p:nvPr/>
        </p:nvSpPr>
        <p:spPr>
          <a:xfrm>
            <a:off x="2845571" y="3845211"/>
            <a:ext cx="1283569" cy="1236894"/>
          </a:xfrm>
          <a:custGeom>
            <a:avLst/>
            <a:gdLst/>
            <a:ahLst/>
            <a:cxnLst/>
            <a:rect l="l" t="t" r="r" b="b"/>
            <a:pathLst>
              <a:path w="1283569" h="1236894">
                <a:moveTo>
                  <a:pt x="0" y="0"/>
                </a:moveTo>
                <a:lnTo>
                  <a:pt x="1283569" y="0"/>
                </a:lnTo>
                <a:lnTo>
                  <a:pt x="1283569" y="1236894"/>
                </a:lnTo>
                <a:lnTo>
                  <a:pt x="0" y="123689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8178267" y="3845211"/>
            <a:ext cx="1298289" cy="1298289"/>
          </a:xfrm>
          <a:custGeom>
            <a:avLst/>
            <a:gdLst/>
            <a:ahLst/>
            <a:cxnLst/>
            <a:rect l="l" t="t" r="r" b="b"/>
            <a:pathLst>
              <a:path w="1298289" h="1298289">
                <a:moveTo>
                  <a:pt x="0" y="0"/>
                </a:moveTo>
                <a:lnTo>
                  <a:pt x="1298289" y="0"/>
                </a:lnTo>
                <a:lnTo>
                  <a:pt x="1298289" y="1298289"/>
                </a:lnTo>
                <a:lnTo>
                  <a:pt x="0" y="129828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4005802" y="3845211"/>
            <a:ext cx="1109447" cy="1298289"/>
          </a:xfrm>
          <a:custGeom>
            <a:avLst/>
            <a:gdLst/>
            <a:ahLst/>
            <a:cxnLst/>
            <a:rect l="l" t="t" r="r" b="b"/>
            <a:pathLst>
              <a:path w="1109447" h="1298289">
                <a:moveTo>
                  <a:pt x="0" y="0"/>
                </a:moveTo>
                <a:lnTo>
                  <a:pt x="1109446" y="0"/>
                </a:lnTo>
                <a:lnTo>
                  <a:pt x="1109446" y="1298289"/>
                </a:lnTo>
                <a:lnTo>
                  <a:pt x="0" y="129828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79593" y="1485528"/>
            <a:ext cx="13872936" cy="7772772"/>
            <a:chOff x="0" y="0"/>
            <a:chExt cx="3884731" cy="217654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84731" cy="2176549"/>
            </a:xfrm>
            <a:custGeom>
              <a:avLst/>
              <a:gdLst/>
              <a:ahLst/>
              <a:cxnLst/>
              <a:rect l="l" t="t" r="r" b="b"/>
              <a:pathLst>
                <a:path w="3884731" h="2176549">
                  <a:moveTo>
                    <a:pt x="0" y="0"/>
                  </a:moveTo>
                  <a:lnTo>
                    <a:pt x="3884731" y="0"/>
                  </a:lnTo>
                  <a:lnTo>
                    <a:pt x="3884731" y="2176549"/>
                  </a:lnTo>
                  <a:lnTo>
                    <a:pt x="0" y="2176549"/>
                  </a:lnTo>
                  <a:close/>
                </a:path>
              </a:pathLst>
            </a:custGeom>
            <a:solidFill>
              <a:srgbClr val="00569E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3884731" cy="221464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5924489" y="1581027"/>
            <a:ext cx="6441306" cy="15240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2599"/>
              </a:lnSpc>
              <a:spcBef>
                <a:spcPct val="0"/>
              </a:spcBef>
            </a:pPr>
            <a:r>
              <a:rPr lang="en-US" sz="8999" b="1">
                <a:solidFill>
                  <a:srgbClr val="FDFDFD"/>
                </a:solidFill>
                <a:latin typeface="+mj-lt"/>
                <a:ea typeface="Montserrat Bold"/>
                <a:cs typeface="Montserrat Bold"/>
                <a:sym typeface="Montserrat Bold"/>
              </a:rPr>
              <a:t>TỔNG KẾT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122385" y="3498664"/>
            <a:ext cx="12043230" cy="498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Hệ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thống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đã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đáp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ứng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đầy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đủ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các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yêu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cầu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nghiệp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vụ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cho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một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nền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tảng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quản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lí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học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tập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trực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tuyến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.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Cơ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sở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dữ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liệu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được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tổ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chức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bài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bản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có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tính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mở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rộng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và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tích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hợp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cao</a:t>
            </a:r>
            <a:r>
              <a:rPr lang="en-US" sz="3500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.</a:t>
            </a: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endParaRPr lang="en-US" sz="3500" spc="-70">
              <a:solidFill>
                <a:srgbClr val="FDFDFD"/>
              </a:solidFill>
              <a:latin typeface="+mj-lt"/>
              <a:ea typeface="Poppins"/>
              <a:cs typeface="Poppins"/>
              <a:sym typeface="Poppins"/>
            </a:endParaRP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Đáp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ứng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đầy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đủ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các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chức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năng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nghiệp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vụ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thực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tế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.</a:t>
            </a: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Chuẩn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hóa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dữ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liệu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đảm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bảo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hiệu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suất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và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độ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tin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cậy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.</a:t>
            </a: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Sẵn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sàng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triển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khai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thực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tế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và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phát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triển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thêm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giao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500" u="none" strike="noStrike" spc="-70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diện</a:t>
            </a:r>
            <a:r>
              <a:rPr lang="en-US" sz="3500" u="none" strike="noStrike" spc="-70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Web/App.</a:t>
            </a:r>
          </a:p>
          <a:p>
            <a:pPr marL="0" lvl="0" indent="0" algn="l">
              <a:lnSpc>
                <a:spcPts val="4900"/>
              </a:lnSpc>
              <a:spcBef>
                <a:spcPct val="0"/>
              </a:spcBef>
            </a:pPr>
            <a:endParaRPr lang="en-US" sz="3500" u="none" strike="noStrike" spc="-70">
              <a:solidFill>
                <a:srgbClr val="FDFDFD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13688687" y="7480155"/>
            <a:ext cx="7523780" cy="752378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-1488558" y="-2945286"/>
            <a:ext cx="5924489" cy="5924489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>
                <a:alpha val="95686"/>
              </a:srgbClr>
            </a:solidFill>
            <a:ln cap="sq">
              <a:noFill/>
              <a:prstDash val="solid"/>
              <a:miter/>
            </a:ln>
          </p:spPr>
        </p:sp>
        <p:sp>
          <p:nvSpPr>
            <p:cNvPr id="12" name="TextBox 12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089276" y="4165470"/>
            <a:ext cx="8819592" cy="1782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4650"/>
              </a:lnSpc>
              <a:spcBef>
                <a:spcPct val="0"/>
              </a:spcBef>
            </a:pPr>
            <a:r>
              <a:rPr lang="en-US" sz="10464" b="1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THANK YOU!</a:t>
            </a:r>
          </a:p>
        </p:txBody>
      </p:sp>
      <p:sp>
        <p:nvSpPr>
          <p:cNvPr id="3" name="Freeform 3"/>
          <p:cNvSpPr/>
          <p:nvPr/>
        </p:nvSpPr>
        <p:spPr>
          <a:xfrm>
            <a:off x="12398912" y="967949"/>
            <a:ext cx="5889088" cy="8229600"/>
          </a:xfrm>
          <a:custGeom>
            <a:avLst/>
            <a:gdLst/>
            <a:ahLst/>
            <a:cxnLst/>
            <a:rect l="l" t="t" r="r" b="b"/>
            <a:pathLst>
              <a:path w="5889088" h="8229600">
                <a:moveTo>
                  <a:pt x="0" y="0"/>
                </a:moveTo>
                <a:lnTo>
                  <a:pt x="5889088" y="0"/>
                </a:lnTo>
                <a:lnTo>
                  <a:pt x="588908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03" b="-3703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398912" y="0"/>
            <a:ext cx="5889088" cy="756959"/>
            <a:chOff x="0" y="0"/>
            <a:chExt cx="1551036" cy="19936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00569E"/>
            </a:soli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398912" y="9530041"/>
            <a:ext cx="5889088" cy="756959"/>
            <a:chOff x="0" y="0"/>
            <a:chExt cx="1551036" cy="19936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51036" cy="199364"/>
            </a:xfrm>
            <a:custGeom>
              <a:avLst/>
              <a:gdLst/>
              <a:ahLst/>
              <a:cxnLst/>
              <a:rect l="l" t="t" r="r" b="b"/>
              <a:pathLst>
                <a:path w="1551036" h="199364">
                  <a:moveTo>
                    <a:pt x="0" y="0"/>
                  </a:moveTo>
                  <a:lnTo>
                    <a:pt x="1551036" y="0"/>
                  </a:lnTo>
                  <a:lnTo>
                    <a:pt x="1551036" y="199364"/>
                  </a:lnTo>
                  <a:lnTo>
                    <a:pt x="0" y="199364"/>
                  </a:lnTo>
                  <a:close/>
                </a:path>
              </a:pathLst>
            </a:custGeom>
            <a:solidFill>
              <a:srgbClr val="00569E"/>
            </a:solidFill>
            <a:ln cap="sq">
              <a:noFill/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1551036" cy="2374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2202" r="-2202" b="-2366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517814" y="-315404"/>
            <a:ext cx="3964281" cy="10917809"/>
            <a:chOff x="0" y="0"/>
            <a:chExt cx="1044090" cy="287547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044090" cy="2875472"/>
            </a:xfrm>
            <a:custGeom>
              <a:avLst/>
              <a:gdLst/>
              <a:ahLst/>
              <a:cxnLst/>
              <a:rect l="l" t="t" r="r" b="b"/>
              <a:pathLst>
                <a:path w="1044090" h="2875472">
                  <a:moveTo>
                    <a:pt x="0" y="0"/>
                  </a:moveTo>
                  <a:lnTo>
                    <a:pt x="1044090" y="0"/>
                  </a:lnTo>
                  <a:lnTo>
                    <a:pt x="1044090" y="2875472"/>
                  </a:lnTo>
                  <a:lnTo>
                    <a:pt x="0" y="2875472"/>
                  </a:lnTo>
                  <a:close/>
                </a:path>
              </a:pathLst>
            </a:custGeom>
            <a:solidFill>
              <a:srgbClr val="00569E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1044090" cy="29135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687875" y="1005254"/>
            <a:ext cx="7732366" cy="1533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2599"/>
              </a:lnSpc>
              <a:spcBef>
                <a:spcPct val="0"/>
              </a:spcBef>
            </a:pPr>
            <a:r>
              <a:rPr lang="en-US" sz="9000" b="1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TỔNG QUAN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-1867766" y="-1614217"/>
            <a:ext cx="3735531" cy="3735531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796731" y="447246"/>
            <a:ext cx="5972616" cy="9392508"/>
          </a:xfrm>
          <a:custGeom>
            <a:avLst/>
            <a:gdLst/>
            <a:ahLst/>
            <a:cxnLst/>
            <a:rect l="l" t="t" r="r" b="b"/>
            <a:pathLst>
              <a:path w="5972616" h="9392508">
                <a:moveTo>
                  <a:pt x="0" y="0"/>
                </a:moveTo>
                <a:lnTo>
                  <a:pt x="5972616" y="0"/>
                </a:lnTo>
                <a:lnTo>
                  <a:pt x="5972616" y="9392508"/>
                </a:lnTo>
                <a:lnTo>
                  <a:pt x="0" y="939250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387" r="-2387"/>
            </a:stretch>
          </a:blipFill>
        </p:spPr>
      </p:sp>
      <p:sp>
        <p:nvSpPr>
          <p:cNvPr id="11" name="Freeform 11"/>
          <p:cNvSpPr/>
          <p:nvPr/>
        </p:nvSpPr>
        <p:spPr>
          <a:xfrm rot="5400000">
            <a:off x="2907100" y="3477787"/>
            <a:ext cx="605582" cy="537316"/>
          </a:xfrm>
          <a:custGeom>
            <a:avLst/>
            <a:gdLst/>
            <a:ahLst/>
            <a:cxnLst/>
            <a:rect l="l" t="t" r="r" b="b"/>
            <a:pathLst>
              <a:path w="605582" h="537316">
                <a:moveTo>
                  <a:pt x="0" y="0"/>
                </a:moveTo>
                <a:lnTo>
                  <a:pt x="605582" y="0"/>
                </a:lnTo>
                <a:lnTo>
                  <a:pt x="605582" y="537316"/>
                </a:lnTo>
                <a:lnTo>
                  <a:pt x="0" y="53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3796887" y="3385456"/>
            <a:ext cx="4471923" cy="64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8"/>
              </a:lnSpc>
              <a:spcBef>
                <a:spcPct val="0"/>
              </a:spcBef>
            </a:pPr>
            <a:r>
              <a:rPr lang="en-US" sz="3856" spc="-77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Giới</a:t>
            </a:r>
            <a:r>
              <a:rPr lang="en-US" sz="3856" spc="-77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856" spc="-77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thiệu</a:t>
            </a:r>
            <a:endParaRPr lang="en-US" sz="3856" spc="-77">
              <a:solidFill>
                <a:srgbClr val="051D40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sp>
        <p:nvSpPr>
          <p:cNvPr id="13" name="Freeform 13"/>
          <p:cNvSpPr/>
          <p:nvPr/>
        </p:nvSpPr>
        <p:spPr>
          <a:xfrm rot="5400000">
            <a:off x="2907100" y="4219161"/>
            <a:ext cx="605582" cy="537316"/>
          </a:xfrm>
          <a:custGeom>
            <a:avLst/>
            <a:gdLst/>
            <a:ahLst/>
            <a:cxnLst/>
            <a:rect l="l" t="t" r="r" b="b"/>
            <a:pathLst>
              <a:path w="605582" h="537316">
                <a:moveTo>
                  <a:pt x="0" y="0"/>
                </a:moveTo>
                <a:lnTo>
                  <a:pt x="605582" y="0"/>
                </a:lnTo>
                <a:lnTo>
                  <a:pt x="605582" y="537316"/>
                </a:lnTo>
                <a:lnTo>
                  <a:pt x="0" y="53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3796887" y="4126830"/>
            <a:ext cx="4910462" cy="64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8"/>
              </a:lnSpc>
              <a:spcBef>
                <a:spcPct val="0"/>
              </a:spcBef>
            </a:pPr>
            <a:r>
              <a:rPr lang="en-US" sz="3856" spc="-77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Phát biểu bài toán</a:t>
            </a:r>
          </a:p>
        </p:txBody>
      </p:sp>
      <p:sp>
        <p:nvSpPr>
          <p:cNvPr id="15" name="Freeform 15"/>
          <p:cNvSpPr/>
          <p:nvPr/>
        </p:nvSpPr>
        <p:spPr>
          <a:xfrm rot="5400000">
            <a:off x="2907100" y="4960215"/>
            <a:ext cx="605582" cy="537316"/>
          </a:xfrm>
          <a:custGeom>
            <a:avLst/>
            <a:gdLst/>
            <a:ahLst/>
            <a:cxnLst/>
            <a:rect l="l" t="t" r="r" b="b"/>
            <a:pathLst>
              <a:path w="605582" h="537316">
                <a:moveTo>
                  <a:pt x="0" y="0"/>
                </a:moveTo>
                <a:lnTo>
                  <a:pt x="605582" y="0"/>
                </a:lnTo>
                <a:lnTo>
                  <a:pt x="605582" y="537316"/>
                </a:lnTo>
                <a:lnTo>
                  <a:pt x="0" y="53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3796887" y="4867884"/>
            <a:ext cx="5514340" cy="64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8"/>
              </a:lnSpc>
              <a:spcBef>
                <a:spcPct val="0"/>
              </a:spcBef>
            </a:pPr>
            <a:r>
              <a:rPr lang="en-US" sz="3856" spc="-77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Chức năng chính</a:t>
            </a:r>
          </a:p>
        </p:txBody>
      </p:sp>
      <p:sp>
        <p:nvSpPr>
          <p:cNvPr id="17" name="Freeform 17"/>
          <p:cNvSpPr/>
          <p:nvPr/>
        </p:nvSpPr>
        <p:spPr>
          <a:xfrm rot="5400000">
            <a:off x="2907100" y="5701589"/>
            <a:ext cx="605582" cy="537316"/>
          </a:xfrm>
          <a:custGeom>
            <a:avLst/>
            <a:gdLst/>
            <a:ahLst/>
            <a:cxnLst/>
            <a:rect l="l" t="t" r="r" b="b"/>
            <a:pathLst>
              <a:path w="605582" h="537316">
                <a:moveTo>
                  <a:pt x="0" y="0"/>
                </a:moveTo>
                <a:lnTo>
                  <a:pt x="605582" y="0"/>
                </a:lnTo>
                <a:lnTo>
                  <a:pt x="605582" y="537316"/>
                </a:lnTo>
                <a:lnTo>
                  <a:pt x="0" y="53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3796887" y="5609258"/>
            <a:ext cx="5212401" cy="64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8"/>
              </a:lnSpc>
              <a:spcBef>
                <a:spcPct val="0"/>
              </a:spcBef>
            </a:pPr>
            <a:r>
              <a:rPr lang="en-US" sz="3856" spc="-77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Lược đồ ERD</a:t>
            </a:r>
          </a:p>
        </p:txBody>
      </p:sp>
      <p:sp>
        <p:nvSpPr>
          <p:cNvPr id="19" name="Freeform 19"/>
          <p:cNvSpPr/>
          <p:nvPr/>
        </p:nvSpPr>
        <p:spPr>
          <a:xfrm rot="5400000">
            <a:off x="2907100" y="6442643"/>
            <a:ext cx="605582" cy="537316"/>
          </a:xfrm>
          <a:custGeom>
            <a:avLst/>
            <a:gdLst/>
            <a:ahLst/>
            <a:cxnLst/>
            <a:rect l="l" t="t" r="r" b="b"/>
            <a:pathLst>
              <a:path w="605582" h="537316">
                <a:moveTo>
                  <a:pt x="0" y="0"/>
                </a:moveTo>
                <a:lnTo>
                  <a:pt x="605582" y="0"/>
                </a:lnTo>
                <a:lnTo>
                  <a:pt x="605582" y="537316"/>
                </a:lnTo>
                <a:lnTo>
                  <a:pt x="0" y="53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0" name="TextBox 20"/>
          <p:cNvSpPr txBox="1"/>
          <p:nvPr/>
        </p:nvSpPr>
        <p:spPr>
          <a:xfrm>
            <a:off x="3796887" y="6350312"/>
            <a:ext cx="5428072" cy="64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8"/>
              </a:lnSpc>
              <a:spcBef>
                <a:spcPct val="0"/>
              </a:spcBef>
            </a:pPr>
            <a:r>
              <a:rPr lang="en-US" sz="3856" spc="-77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Lược đồ RD</a:t>
            </a:r>
          </a:p>
        </p:txBody>
      </p:sp>
      <p:sp>
        <p:nvSpPr>
          <p:cNvPr id="21" name="Freeform 21"/>
          <p:cNvSpPr/>
          <p:nvPr/>
        </p:nvSpPr>
        <p:spPr>
          <a:xfrm rot="5400000">
            <a:off x="2907100" y="7184017"/>
            <a:ext cx="605582" cy="537316"/>
          </a:xfrm>
          <a:custGeom>
            <a:avLst/>
            <a:gdLst/>
            <a:ahLst/>
            <a:cxnLst/>
            <a:rect l="l" t="t" r="r" b="b"/>
            <a:pathLst>
              <a:path w="605582" h="537316">
                <a:moveTo>
                  <a:pt x="0" y="0"/>
                </a:moveTo>
                <a:lnTo>
                  <a:pt x="605582" y="0"/>
                </a:lnTo>
                <a:lnTo>
                  <a:pt x="605582" y="537316"/>
                </a:lnTo>
                <a:lnTo>
                  <a:pt x="0" y="53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796887" y="7091648"/>
            <a:ext cx="6275657" cy="64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8"/>
              </a:lnSpc>
              <a:spcBef>
                <a:spcPct val="0"/>
              </a:spcBef>
            </a:pPr>
            <a:r>
              <a:rPr lang="en-US" sz="3856" spc="-77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Các thủ tục, hàm, trigger</a:t>
            </a:r>
          </a:p>
        </p:txBody>
      </p:sp>
      <p:sp>
        <p:nvSpPr>
          <p:cNvPr id="23" name="Freeform 23"/>
          <p:cNvSpPr/>
          <p:nvPr/>
        </p:nvSpPr>
        <p:spPr>
          <a:xfrm rot="5400000">
            <a:off x="2907100" y="7925071"/>
            <a:ext cx="605582" cy="537316"/>
          </a:xfrm>
          <a:custGeom>
            <a:avLst/>
            <a:gdLst/>
            <a:ahLst/>
            <a:cxnLst/>
            <a:rect l="l" t="t" r="r" b="b"/>
            <a:pathLst>
              <a:path w="605582" h="537316">
                <a:moveTo>
                  <a:pt x="0" y="0"/>
                </a:moveTo>
                <a:lnTo>
                  <a:pt x="605582" y="0"/>
                </a:lnTo>
                <a:lnTo>
                  <a:pt x="605582" y="537316"/>
                </a:lnTo>
                <a:lnTo>
                  <a:pt x="0" y="53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4" name="TextBox 24"/>
          <p:cNvSpPr txBox="1"/>
          <p:nvPr/>
        </p:nvSpPr>
        <p:spPr>
          <a:xfrm>
            <a:off x="3796887" y="7832740"/>
            <a:ext cx="5428072" cy="64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8"/>
              </a:lnSpc>
              <a:spcBef>
                <a:spcPct val="0"/>
              </a:spcBef>
            </a:pPr>
            <a:r>
              <a:rPr lang="en-US" sz="3856" spc="-77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Demo</a:t>
            </a:r>
          </a:p>
        </p:txBody>
      </p:sp>
      <p:sp>
        <p:nvSpPr>
          <p:cNvPr id="25" name="Freeform 25"/>
          <p:cNvSpPr/>
          <p:nvPr/>
        </p:nvSpPr>
        <p:spPr>
          <a:xfrm rot="5400000">
            <a:off x="2907100" y="8666445"/>
            <a:ext cx="605582" cy="537316"/>
          </a:xfrm>
          <a:custGeom>
            <a:avLst/>
            <a:gdLst/>
            <a:ahLst/>
            <a:cxnLst/>
            <a:rect l="l" t="t" r="r" b="b"/>
            <a:pathLst>
              <a:path w="605582" h="537316">
                <a:moveTo>
                  <a:pt x="0" y="0"/>
                </a:moveTo>
                <a:lnTo>
                  <a:pt x="605582" y="0"/>
                </a:lnTo>
                <a:lnTo>
                  <a:pt x="605582" y="537316"/>
                </a:lnTo>
                <a:lnTo>
                  <a:pt x="0" y="5373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6" name="TextBox 26"/>
          <p:cNvSpPr txBox="1"/>
          <p:nvPr/>
        </p:nvSpPr>
        <p:spPr>
          <a:xfrm>
            <a:off x="3796887" y="8574114"/>
            <a:ext cx="5212401" cy="6499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98"/>
              </a:lnSpc>
              <a:spcBef>
                <a:spcPct val="0"/>
              </a:spcBef>
            </a:pPr>
            <a:r>
              <a:rPr lang="en-US" sz="3856" spc="-77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Tổng kết</a:t>
            </a:r>
          </a:p>
        </p:txBody>
      </p:sp>
    </p:spTree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2202" r="-2202" b="-2366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88217" y="9258300"/>
            <a:ext cx="18476217" cy="1028700"/>
            <a:chOff x="0" y="0"/>
            <a:chExt cx="4866164" cy="2709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66164" cy="270933"/>
            </a:xfrm>
            <a:custGeom>
              <a:avLst/>
              <a:gdLst/>
              <a:ahLst/>
              <a:cxnLst/>
              <a:rect l="l" t="t" r="r" b="b"/>
              <a:pathLst>
                <a:path w="4866164" h="270933">
                  <a:moveTo>
                    <a:pt x="0" y="0"/>
                  </a:moveTo>
                  <a:lnTo>
                    <a:pt x="4866164" y="0"/>
                  </a:lnTo>
                  <a:lnTo>
                    <a:pt x="4866164" y="270933"/>
                  </a:lnTo>
                  <a:lnTo>
                    <a:pt x="0" y="270933"/>
                  </a:lnTo>
                  <a:close/>
                </a:path>
              </a:pathLst>
            </a:custGeom>
            <a:solidFill>
              <a:srgbClr val="5B98BA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866164" cy="30903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44625" y="2914153"/>
            <a:ext cx="6808064" cy="5989796"/>
            <a:chOff x="0" y="0"/>
            <a:chExt cx="1472438" cy="129552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72438" cy="1295527"/>
            </a:xfrm>
            <a:custGeom>
              <a:avLst/>
              <a:gdLst/>
              <a:ahLst/>
              <a:cxnLst/>
              <a:rect l="l" t="t" r="r" b="b"/>
              <a:pathLst>
                <a:path w="1472438" h="1295527">
                  <a:moveTo>
                    <a:pt x="1472438" y="51173"/>
                  </a:moveTo>
                  <a:lnTo>
                    <a:pt x="1472438" y="1244354"/>
                  </a:lnTo>
                  <a:cubicBezTo>
                    <a:pt x="1472438" y="1257926"/>
                    <a:pt x="1467047" y="1270942"/>
                    <a:pt x="1457450" y="1280539"/>
                  </a:cubicBezTo>
                  <a:cubicBezTo>
                    <a:pt x="1447853" y="1290136"/>
                    <a:pt x="1434837" y="1295527"/>
                    <a:pt x="1421265" y="1295527"/>
                  </a:cubicBezTo>
                  <a:lnTo>
                    <a:pt x="51173" y="1295527"/>
                  </a:lnTo>
                  <a:cubicBezTo>
                    <a:pt x="37601" y="1295527"/>
                    <a:pt x="24585" y="1290136"/>
                    <a:pt x="14988" y="1280539"/>
                  </a:cubicBezTo>
                  <a:cubicBezTo>
                    <a:pt x="5391" y="1270942"/>
                    <a:pt x="0" y="1257926"/>
                    <a:pt x="0" y="1244354"/>
                  </a:cubicBezTo>
                  <a:lnTo>
                    <a:pt x="0" y="51173"/>
                  </a:lnTo>
                  <a:cubicBezTo>
                    <a:pt x="0" y="37601"/>
                    <a:pt x="5391" y="24585"/>
                    <a:pt x="14988" y="14988"/>
                  </a:cubicBezTo>
                  <a:cubicBezTo>
                    <a:pt x="24585" y="5391"/>
                    <a:pt x="37601" y="0"/>
                    <a:pt x="51173" y="0"/>
                  </a:cubicBezTo>
                  <a:lnTo>
                    <a:pt x="1421265" y="0"/>
                  </a:lnTo>
                  <a:cubicBezTo>
                    <a:pt x="1434837" y="0"/>
                    <a:pt x="1447853" y="5391"/>
                    <a:pt x="1457450" y="14988"/>
                  </a:cubicBezTo>
                  <a:cubicBezTo>
                    <a:pt x="1467047" y="24585"/>
                    <a:pt x="1472438" y="37601"/>
                    <a:pt x="1472438" y="51173"/>
                  </a:cubicBezTo>
                  <a:close/>
                </a:path>
              </a:pathLst>
            </a:custGeom>
            <a:solidFill>
              <a:srgbClr val="00569E"/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1472438" cy="1333627"/>
            </a:xfrm>
            <a:prstGeom prst="rect">
              <a:avLst/>
            </a:prstGeom>
          </p:spPr>
          <p:txBody>
            <a:bodyPr lIns="61860" tIns="61860" rIns="61860" bIns="6186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835312" y="2914153"/>
            <a:ext cx="6808064" cy="5989796"/>
            <a:chOff x="0" y="0"/>
            <a:chExt cx="1472438" cy="129552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72438" cy="1295527"/>
            </a:xfrm>
            <a:custGeom>
              <a:avLst/>
              <a:gdLst/>
              <a:ahLst/>
              <a:cxnLst/>
              <a:rect l="l" t="t" r="r" b="b"/>
              <a:pathLst>
                <a:path w="1472438" h="1295527">
                  <a:moveTo>
                    <a:pt x="1472438" y="51173"/>
                  </a:moveTo>
                  <a:lnTo>
                    <a:pt x="1472438" y="1244354"/>
                  </a:lnTo>
                  <a:cubicBezTo>
                    <a:pt x="1472438" y="1257926"/>
                    <a:pt x="1467047" y="1270942"/>
                    <a:pt x="1457450" y="1280539"/>
                  </a:cubicBezTo>
                  <a:cubicBezTo>
                    <a:pt x="1447853" y="1290136"/>
                    <a:pt x="1434837" y="1295527"/>
                    <a:pt x="1421265" y="1295527"/>
                  </a:cubicBezTo>
                  <a:lnTo>
                    <a:pt x="51173" y="1295527"/>
                  </a:lnTo>
                  <a:cubicBezTo>
                    <a:pt x="37601" y="1295527"/>
                    <a:pt x="24585" y="1290136"/>
                    <a:pt x="14988" y="1280539"/>
                  </a:cubicBezTo>
                  <a:cubicBezTo>
                    <a:pt x="5391" y="1270942"/>
                    <a:pt x="0" y="1257926"/>
                    <a:pt x="0" y="1244354"/>
                  </a:cubicBezTo>
                  <a:lnTo>
                    <a:pt x="0" y="51173"/>
                  </a:lnTo>
                  <a:cubicBezTo>
                    <a:pt x="0" y="37601"/>
                    <a:pt x="5391" y="24585"/>
                    <a:pt x="14988" y="14988"/>
                  </a:cubicBezTo>
                  <a:cubicBezTo>
                    <a:pt x="24585" y="5391"/>
                    <a:pt x="37601" y="0"/>
                    <a:pt x="51173" y="0"/>
                  </a:cubicBezTo>
                  <a:lnTo>
                    <a:pt x="1421265" y="0"/>
                  </a:lnTo>
                  <a:cubicBezTo>
                    <a:pt x="1434837" y="0"/>
                    <a:pt x="1447853" y="5391"/>
                    <a:pt x="1457450" y="14988"/>
                  </a:cubicBezTo>
                  <a:cubicBezTo>
                    <a:pt x="1467047" y="24585"/>
                    <a:pt x="1472438" y="37601"/>
                    <a:pt x="1472438" y="51173"/>
                  </a:cubicBezTo>
                  <a:close/>
                </a:path>
              </a:pathLst>
            </a:custGeom>
            <a:solidFill>
              <a:srgbClr val="00569E"/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38100"/>
              <a:ext cx="1472438" cy="1333627"/>
            </a:xfrm>
            <a:prstGeom prst="rect">
              <a:avLst/>
            </a:prstGeom>
          </p:spPr>
          <p:txBody>
            <a:bodyPr lIns="61860" tIns="61860" rIns="61860" bIns="6186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464935" y="2330429"/>
            <a:ext cx="5167442" cy="1167448"/>
            <a:chOff x="0" y="0"/>
            <a:chExt cx="1360972" cy="30747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360972" cy="307476"/>
            </a:xfrm>
            <a:custGeom>
              <a:avLst/>
              <a:gdLst/>
              <a:ahLst/>
              <a:cxnLst/>
              <a:rect l="l" t="t" r="r" b="b"/>
              <a:pathLst>
                <a:path w="1360972" h="307476">
                  <a:moveTo>
                    <a:pt x="1157772" y="0"/>
                  </a:moveTo>
                  <a:cubicBezTo>
                    <a:pt x="1269997" y="0"/>
                    <a:pt x="1360972" y="68831"/>
                    <a:pt x="1360972" y="153738"/>
                  </a:cubicBezTo>
                  <a:cubicBezTo>
                    <a:pt x="1360972" y="238645"/>
                    <a:pt x="1269997" y="307476"/>
                    <a:pt x="1157772" y="307476"/>
                  </a:cubicBezTo>
                  <a:lnTo>
                    <a:pt x="203200" y="307476"/>
                  </a:lnTo>
                  <a:cubicBezTo>
                    <a:pt x="90976" y="307476"/>
                    <a:pt x="0" y="238645"/>
                    <a:pt x="0" y="153738"/>
                  </a:cubicBezTo>
                  <a:cubicBezTo>
                    <a:pt x="0" y="6883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1360972" cy="34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3159911" y="3312375"/>
            <a:ext cx="3275492" cy="121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980"/>
              </a:lnSpc>
              <a:spcBef>
                <a:spcPct val="0"/>
              </a:spcBef>
            </a:pPr>
            <a:endParaRPr/>
          </a:p>
        </p:txBody>
      </p:sp>
      <p:sp>
        <p:nvSpPr>
          <p:cNvPr id="16" name="TextBox 16"/>
          <p:cNvSpPr txBox="1"/>
          <p:nvPr/>
        </p:nvSpPr>
        <p:spPr>
          <a:xfrm>
            <a:off x="2070649" y="3656836"/>
            <a:ext cx="5956015" cy="3884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124"/>
              </a:lnSpc>
            </a:pPr>
            <a:r>
              <a:rPr lang="en-US" sz="3660" spc="-7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SE190124 - Lê Tuấn Kiệt</a:t>
            </a:r>
          </a:p>
          <a:p>
            <a:pPr algn="l">
              <a:lnSpc>
                <a:spcPts val="5124"/>
              </a:lnSpc>
            </a:pPr>
            <a:r>
              <a:rPr lang="en-US" sz="3660" spc="-7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SE192861 - Phạm Tuấn Anh</a:t>
            </a:r>
          </a:p>
          <a:p>
            <a:pPr algn="l">
              <a:lnSpc>
                <a:spcPts val="5124"/>
              </a:lnSpc>
            </a:pPr>
            <a:r>
              <a:rPr lang="en-US" sz="3660" spc="-7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SE190769 - Đặng Hồng </a:t>
            </a:r>
            <a:r>
              <a:rPr lang="en-US" sz="3660" spc="-7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Phước</a:t>
            </a:r>
            <a:endParaRPr lang="en-US" sz="3660" spc="-73">
              <a:solidFill>
                <a:srgbClr val="FDFDFD"/>
              </a:solidFill>
              <a:latin typeface="+mj-lt"/>
              <a:ea typeface="Poppins"/>
              <a:cs typeface="Poppins"/>
              <a:sym typeface="Poppins"/>
            </a:endParaRPr>
          </a:p>
          <a:p>
            <a:pPr algn="l">
              <a:lnSpc>
                <a:spcPts val="5124"/>
              </a:lnSpc>
            </a:pPr>
            <a:r>
              <a:rPr lang="en-US" sz="3660" spc="-7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SE190007 - Trương Thảo Vi</a:t>
            </a:r>
          </a:p>
          <a:p>
            <a:pPr algn="l">
              <a:lnSpc>
                <a:spcPts val="5124"/>
              </a:lnSpc>
              <a:spcBef>
                <a:spcPct val="0"/>
              </a:spcBef>
            </a:pPr>
            <a:r>
              <a:rPr lang="en-US" sz="3660" spc="-7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SE184947 - Lê </a:t>
            </a:r>
            <a:r>
              <a:rPr lang="en-US" sz="3660" spc="-7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Khắc</a:t>
            </a:r>
            <a:r>
              <a:rPr lang="en-US" sz="3660" spc="-7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Nguyên Trung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274447" y="2422980"/>
            <a:ext cx="3548420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51D40"/>
                </a:solidFill>
                <a:latin typeface="+mj-lt"/>
                <a:ea typeface="Canva Sans Bold"/>
                <a:cs typeface="Canva Sans Bold"/>
                <a:sym typeface="Canva Sans Bold"/>
              </a:rPr>
              <a:t>Thành viên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608226" y="3637786"/>
            <a:ext cx="5262234" cy="36738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24"/>
              </a:lnSpc>
              <a:spcBef>
                <a:spcPct val="0"/>
              </a:spcBef>
            </a:pP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Xây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dựng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một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hệ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thống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cơ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sở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dữ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liệu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cùng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một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số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chức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năng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quản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lí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trong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việc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vận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hành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trung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tâm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dạy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lập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160" spc="-83" err="1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trình</a:t>
            </a:r>
            <a:r>
              <a:rPr lang="en-US" sz="4160" spc="-83">
                <a:solidFill>
                  <a:srgbClr val="FDFDFD"/>
                </a:solidFill>
                <a:latin typeface="+mj-lt"/>
                <a:ea typeface="Poppins"/>
                <a:cs typeface="Poppins"/>
                <a:sym typeface="Poppins"/>
              </a:rPr>
              <a:t>.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10703018" y="2330429"/>
            <a:ext cx="5167442" cy="1167448"/>
            <a:chOff x="0" y="0"/>
            <a:chExt cx="1360972" cy="307476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360972" cy="307476"/>
            </a:xfrm>
            <a:custGeom>
              <a:avLst/>
              <a:gdLst/>
              <a:ahLst/>
              <a:cxnLst/>
              <a:rect l="l" t="t" r="r" b="b"/>
              <a:pathLst>
                <a:path w="1360972" h="307476">
                  <a:moveTo>
                    <a:pt x="1157772" y="0"/>
                  </a:moveTo>
                  <a:cubicBezTo>
                    <a:pt x="1269997" y="0"/>
                    <a:pt x="1360972" y="68831"/>
                    <a:pt x="1360972" y="153738"/>
                  </a:cubicBezTo>
                  <a:cubicBezTo>
                    <a:pt x="1360972" y="238645"/>
                    <a:pt x="1269997" y="307476"/>
                    <a:pt x="1157772" y="307476"/>
                  </a:cubicBezTo>
                  <a:lnTo>
                    <a:pt x="203200" y="307476"/>
                  </a:lnTo>
                  <a:cubicBezTo>
                    <a:pt x="90976" y="307476"/>
                    <a:pt x="0" y="238645"/>
                    <a:pt x="0" y="153738"/>
                  </a:cubicBezTo>
                  <a:cubicBezTo>
                    <a:pt x="0" y="68831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0" y="-38100"/>
              <a:ext cx="1360972" cy="3455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12340847" y="2422980"/>
            <a:ext cx="1891784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51D40"/>
                </a:solidFill>
                <a:latin typeface="+mj-lt"/>
                <a:ea typeface="Canva Sans Bold"/>
                <a:cs typeface="Canva Sans Bold"/>
                <a:sym typeface="Canva Sans Bold"/>
              </a:rPr>
              <a:t>Đề tài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465405" y="506710"/>
            <a:ext cx="7068860" cy="155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GIỚI THIỆU 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2202" r="-2202" b="-2366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2123887" y="-2346523"/>
            <a:ext cx="4693046" cy="4693046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5004914" y="7087151"/>
            <a:ext cx="7019697" cy="10556306"/>
            <a:chOff x="0" y="0"/>
            <a:chExt cx="660400" cy="9931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0400" cy="993118"/>
            </a:xfrm>
            <a:custGeom>
              <a:avLst/>
              <a:gdLst/>
              <a:ahLst/>
              <a:cxnLst/>
              <a:rect l="l" t="t" r="r" b="b"/>
              <a:pathLst>
                <a:path w="660400" h="993118">
                  <a:moveTo>
                    <a:pt x="220252" y="19070"/>
                  </a:moveTo>
                  <a:cubicBezTo>
                    <a:pt x="254000" y="7556"/>
                    <a:pt x="292600" y="0"/>
                    <a:pt x="330378" y="0"/>
                  </a:cubicBezTo>
                  <a:cubicBezTo>
                    <a:pt x="368157" y="0"/>
                    <a:pt x="404509" y="6476"/>
                    <a:pt x="438009" y="17990"/>
                  </a:cubicBezTo>
                  <a:cubicBezTo>
                    <a:pt x="438723" y="18350"/>
                    <a:pt x="439435" y="18350"/>
                    <a:pt x="440148" y="18710"/>
                  </a:cubicBezTo>
                  <a:cubicBezTo>
                    <a:pt x="565955" y="64765"/>
                    <a:pt x="658618" y="186379"/>
                    <a:pt x="660400" y="332507"/>
                  </a:cubicBezTo>
                  <a:lnTo>
                    <a:pt x="660400" y="993118"/>
                  </a:lnTo>
                  <a:lnTo>
                    <a:pt x="0" y="993118"/>
                  </a:lnTo>
                  <a:lnTo>
                    <a:pt x="0" y="332998"/>
                  </a:lnTo>
                  <a:cubicBezTo>
                    <a:pt x="1782" y="185660"/>
                    <a:pt x="93019" y="64045"/>
                    <a:pt x="220252" y="1907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88900"/>
              <a:ext cx="660400" cy="90421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569160" y="2498902"/>
            <a:ext cx="14118640" cy="44932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5901"/>
              </a:lnSpc>
              <a:spcBef>
                <a:spcPct val="0"/>
              </a:spcBef>
            </a:pP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Nhận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thấy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khi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vận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hành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trung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tâm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cần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một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cơ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sở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dữ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liệu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để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thuận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tiện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hơn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trong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việc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quản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lý. Nhóm 2 đã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xây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dựng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một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hệ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thống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trực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tuyến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cho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trung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tâm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dạy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lập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trình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MindX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.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Hệ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thống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này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cung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cấp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các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chức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năng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quản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lý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người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dùng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(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quản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trị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viên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giảng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viên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học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viên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),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khóa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học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bài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học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bài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tập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bài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kiểm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tra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chứng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chỉ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thanh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toán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và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các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hoạt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động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tương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tác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cơ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bản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đối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với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dữ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liệu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được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lưu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4215" spc="-84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trữ</a:t>
            </a:r>
            <a:r>
              <a:rPr lang="en-US" sz="4215" spc="-84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.</a:t>
            </a:r>
          </a:p>
        </p:txBody>
      </p:sp>
      <p:sp>
        <p:nvSpPr>
          <p:cNvPr id="10" name="Freeform 10"/>
          <p:cNvSpPr/>
          <p:nvPr/>
        </p:nvSpPr>
        <p:spPr>
          <a:xfrm rot="-253798">
            <a:off x="672031" y="7937618"/>
            <a:ext cx="1970639" cy="1920478"/>
          </a:xfrm>
          <a:custGeom>
            <a:avLst/>
            <a:gdLst/>
            <a:ahLst/>
            <a:cxnLst/>
            <a:rect l="l" t="t" r="r" b="b"/>
            <a:pathLst>
              <a:path w="1970639" h="1920478">
                <a:moveTo>
                  <a:pt x="0" y="0"/>
                </a:moveTo>
                <a:lnTo>
                  <a:pt x="1970640" y="0"/>
                </a:lnTo>
                <a:lnTo>
                  <a:pt x="1970640" y="1920478"/>
                </a:lnTo>
                <a:lnTo>
                  <a:pt x="0" y="192047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2954604" y="866775"/>
            <a:ext cx="13418740" cy="15570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PHÁT BIỂU BÀI TOÁN</a:t>
            </a:r>
          </a:p>
        </p:txBody>
      </p:sp>
    </p:spTree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54299" y="22417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2202" r="-2202" b="-2366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644882" y="-5258204"/>
            <a:ext cx="11604823" cy="11604823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4851057" y="9137402"/>
            <a:ext cx="11604823" cy="11604823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-8684751" y="560958"/>
            <a:ext cx="11604823" cy="11604823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203274" y="2284724"/>
            <a:ext cx="15686793" cy="6852678"/>
            <a:chOff x="0" y="0"/>
            <a:chExt cx="4131501" cy="18048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31501" cy="1804821"/>
            </a:xfrm>
            <a:custGeom>
              <a:avLst/>
              <a:gdLst/>
              <a:ahLst/>
              <a:cxnLst/>
              <a:rect l="l" t="t" r="r" b="b"/>
              <a:pathLst>
                <a:path w="4131501" h="1804821">
                  <a:moveTo>
                    <a:pt x="25170" y="0"/>
                  </a:moveTo>
                  <a:lnTo>
                    <a:pt x="4106331" y="0"/>
                  </a:lnTo>
                  <a:cubicBezTo>
                    <a:pt x="4113006" y="0"/>
                    <a:pt x="4119409" y="2652"/>
                    <a:pt x="4124129" y="7372"/>
                  </a:cubicBezTo>
                  <a:cubicBezTo>
                    <a:pt x="4128849" y="12092"/>
                    <a:pt x="4131501" y="18495"/>
                    <a:pt x="4131501" y="25170"/>
                  </a:cubicBezTo>
                  <a:lnTo>
                    <a:pt x="4131501" y="1779650"/>
                  </a:lnTo>
                  <a:cubicBezTo>
                    <a:pt x="4131501" y="1793552"/>
                    <a:pt x="4120232" y="1804821"/>
                    <a:pt x="4106331" y="1804821"/>
                  </a:cubicBezTo>
                  <a:lnTo>
                    <a:pt x="25170" y="1804821"/>
                  </a:lnTo>
                  <a:cubicBezTo>
                    <a:pt x="18495" y="1804821"/>
                    <a:pt x="12092" y="1802169"/>
                    <a:pt x="7372" y="1797448"/>
                  </a:cubicBezTo>
                  <a:cubicBezTo>
                    <a:pt x="2652" y="1792728"/>
                    <a:pt x="0" y="1786326"/>
                    <a:pt x="0" y="1779650"/>
                  </a:cubicBezTo>
                  <a:lnTo>
                    <a:pt x="0" y="25170"/>
                  </a:lnTo>
                  <a:cubicBezTo>
                    <a:pt x="0" y="18495"/>
                    <a:pt x="2652" y="12092"/>
                    <a:pt x="7372" y="7372"/>
                  </a:cubicBezTo>
                  <a:cubicBezTo>
                    <a:pt x="12092" y="2652"/>
                    <a:pt x="18495" y="0"/>
                    <a:pt x="25170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38100"/>
              <a:ext cx="4131501" cy="184292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1677206" y="2560416"/>
            <a:ext cx="14556759" cy="69649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5647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b="1" spc="-69" dirty="0" err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Khóa</a:t>
            </a:r>
            <a:r>
              <a:rPr lang="en-US" sz="3499" b="1" spc="-69" dirty="0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 </a:t>
            </a:r>
            <a:r>
              <a:rPr lang="en-US" sz="3499" b="1" spc="-69" dirty="0" err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chính</a:t>
            </a:r>
            <a:r>
              <a:rPr lang="en-US" sz="3499" b="1" spc="-69" dirty="0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: 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Là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giá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trị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duy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nhất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và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không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được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để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trống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.</a:t>
            </a:r>
          </a:p>
          <a:p>
            <a:pPr marL="755647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b="1" spc="-69" dirty="0" err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Khóa</a:t>
            </a:r>
            <a:r>
              <a:rPr lang="en-US" sz="3499" b="1" spc="-69" dirty="0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 </a:t>
            </a:r>
            <a:r>
              <a:rPr lang="en-US" sz="3499" b="1" spc="-69" dirty="0" err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ngoại</a:t>
            </a:r>
            <a:r>
              <a:rPr lang="en-US" sz="3499" b="1" spc="-69" dirty="0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: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Đảm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bảo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tính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thống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nhất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dữ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liệu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ON DELETE CASCADE (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xóa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cha +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xóa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con)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và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ON DELETE NO ACTION (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Không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cho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xóa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nếu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vẫn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còn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dữ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liệu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liên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quan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).</a:t>
            </a:r>
          </a:p>
          <a:p>
            <a:pPr marL="755647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b="1" spc="-69" dirty="0" err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Tính</a:t>
            </a:r>
            <a:r>
              <a:rPr lang="en-US" sz="3499" b="1" spc="-69" dirty="0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 </a:t>
            </a:r>
            <a:r>
              <a:rPr lang="en-US" sz="3499" b="1" spc="-69" dirty="0" err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duy</a:t>
            </a:r>
            <a:r>
              <a:rPr lang="en-US" sz="3499" b="1" spc="-69" dirty="0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 </a:t>
            </a:r>
            <a:r>
              <a:rPr lang="en-US" sz="3499" b="1" spc="-69" dirty="0" err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nhất</a:t>
            </a:r>
            <a:r>
              <a:rPr lang="en-US" sz="3499" b="1" spc="-69" dirty="0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: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Đảm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bảo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không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có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giá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trị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trùng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lặp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(VD: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mỗi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email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chỉ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gán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cho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1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người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dùng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).</a:t>
            </a:r>
          </a:p>
          <a:p>
            <a:pPr marL="755647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b="1" spc="-69" dirty="0" err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Kiểm</a:t>
            </a:r>
            <a:r>
              <a:rPr lang="en-US" sz="3499" b="1" spc="-69" dirty="0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 </a:t>
            </a:r>
            <a:r>
              <a:rPr lang="en-US" sz="3499" b="1" spc="-69" dirty="0" err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tra</a:t>
            </a:r>
            <a:r>
              <a:rPr lang="en-US" sz="3499" b="1" spc="-69" dirty="0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: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Chỉ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cho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phép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nhập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những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giá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trị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hợp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lệ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(VD: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giới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hạn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đánh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 smtClean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giá</a:t>
            </a:r>
            <a:r>
              <a:rPr lang="en-US" sz="3499" spc="-69" dirty="0" smtClean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smtClean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chỉ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từ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1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đến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5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sao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).</a:t>
            </a:r>
          </a:p>
          <a:p>
            <a:pPr marL="755647" lvl="1" indent="-377824" algn="l">
              <a:lnSpc>
                <a:spcPts val="4899"/>
              </a:lnSpc>
              <a:buFont typeface="Arial"/>
              <a:buChar char="•"/>
            </a:pPr>
            <a:r>
              <a:rPr lang="en-US" sz="3499" b="1" spc="-69" dirty="0" err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Giá</a:t>
            </a:r>
            <a:r>
              <a:rPr lang="en-US" sz="3499" b="1" spc="-69" dirty="0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 </a:t>
            </a:r>
            <a:r>
              <a:rPr lang="en-US" sz="3499" b="1" spc="-69" dirty="0" err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trị</a:t>
            </a:r>
            <a:r>
              <a:rPr lang="en-US" sz="3499" b="1" spc="-69" dirty="0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 </a:t>
            </a:r>
            <a:r>
              <a:rPr lang="en-US" sz="3499" b="1" spc="-69" dirty="0" err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mặc</a:t>
            </a:r>
            <a:r>
              <a:rPr lang="en-US" sz="3499" b="1" spc="-69" dirty="0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 </a:t>
            </a:r>
            <a:r>
              <a:rPr lang="en-US" sz="3499" b="1" spc="-69" dirty="0" err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định</a:t>
            </a:r>
            <a:r>
              <a:rPr lang="en-US" sz="3499" b="1" spc="-69" dirty="0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: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Tự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động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gán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giá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trị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nếu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không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được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nhập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vào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(VD: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các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hóa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đơn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ban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đầu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đều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mặc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định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là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chưa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thanh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499" spc="-69" dirty="0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toán</a:t>
            </a:r>
            <a:r>
              <a:rPr lang="en-US" sz="3499" spc="-6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).</a:t>
            </a:r>
          </a:p>
          <a:p>
            <a:pPr algn="l">
              <a:lnSpc>
                <a:spcPts val="5561"/>
              </a:lnSpc>
              <a:spcBef>
                <a:spcPct val="0"/>
              </a:spcBef>
            </a:pPr>
            <a:r>
              <a:rPr lang="en-US" sz="3972" spc="-79" dirty="0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133988" y="629419"/>
            <a:ext cx="16148316" cy="1543050"/>
            <a:chOff x="0" y="0"/>
            <a:chExt cx="4253055" cy="4064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253054" cy="406400"/>
            </a:xfrm>
            <a:custGeom>
              <a:avLst/>
              <a:gdLst/>
              <a:ahLst/>
              <a:cxnLst/>
              <a:rect l="l" t="t" r="r" b="b"/>
              <a:pathLst>
                <a:path w="4253054" h="406400">
                  <a:moveTo>
                    <a:pt x="4049854" y="0"/>
                  </a:moveTo>
                  <a:cubicBezTo>
                    <a:pt x="4162079" y="0"/>
                    <a:pt x="4253054" y="90976"/>
                    <a:pt x="4253054" y="203200"/>
                  </a:cubicBezTo>
                  <a:cubicBezTo>
                    <a:pt x="4253054" y="315424"/>
                    <a:pt x="4162079" y="406400"/>
                    <a:pt x="404985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DFDFD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38100"/>
              <a:ext cx="4253055" cy="444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804692" y="623745"/>
            <a:ext cx="14806908" cy="14179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620"/>
              </a:lnSpc>
            </a:pPr>
            <a:r>
              <a:rPr lang="en-US" sz="8300" b="1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CÁC RÀNG BUỘC DỮ LIỆU</a:t>
            </a:r>
          </a:p>
        </p:txBody>
      </p: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2202" r="-2202" b="-2366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443632" y="-2623754"/>
            <a:ext cx="15178802" cy="15178802"/>
            <a:chOff x="0" y="0"/>
            <a:chExt cx="812800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569E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6007842" y="-1797460"/>
            <a:ext cx="13881919" cy="13881919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569E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28700" y="3173536"/>
            <a:ext cx="6791703" cy="2534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10163"/>
              </a:lnSpc>
              <a:spcBef>
                <a:spcPct val="0"/>
              </a:spcBef>
            </a:pPr>
            <a:r>
              <a:rPr lang="en-US" sz="7259" b="1">
                <a:solidFill>
                  <a:srgbClr val="FDFDFD"/>
                </a:solidFill>
                <a:latin typeface="+mj-lt"/>
                <a:ea typeface="Montserrat Bold"/>
                <a:cs typeface="Montserrat Bold"/>
                <a:sym typeface="Montserrat Bold"/>
              </a:rPr>
              <a:t>MỘT SỐ CHỨC NĂNG CHÍNH</a:t>
            </a:r>
          </a:p>
        </p:txBody>
      </p:sp>
      <p:sp>
        <p:nvSpPr>
          <p:cNvPr id="10" name="Freeform 10"/>
          <p:cNvSpPr/>
          <p:nvPr/>
        </p:nvSpPr>
        <p:spPr>
          <a:xfrm>
            <a:off x="8092258" y="324691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6" y="0"/>
                </a:lnTo>
                <a:lnTo>
                  <a:pt x="1424256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1" name="TextBox 11"/>
          <p:cNvSpPr txBox="1"/>
          <p:nvPr/>
        </p:nvSpPr>
        <p:spPr>
          <a:xfrm>
            <a:off x="9942597" y="675577"/>
            <a:ext cx="5768345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spc="-60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Quản lí khóa học (Giảng viên)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37316" y="597903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</a:p>
        </p:txBody>
      </p:sp>
      <p:sp>
        <p:nvSpPr>
          <p:cNvPr id="13" name="Freeform 13"/>
          <p:cNvSpPr/>
          <p:nvPr/>
        </p:nvSpPr>
        <p:spPr>
          <a:xfrm>
            <a:off x="8801845" y="1811810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4" name="TextBox 14"/>
          <p:cNvSpPr txBox="1"/>
          <p:nvPr/>
        </p:nvSpPr>
        <p:spPr>
          <a:xfrm>
            <a:off x="10569712" y="1947820"/>
            <a:ext cx="5768345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spc="-60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Đăng kí &amp; Theo dõi tiến độ học tập (Học viên)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946903" y="2085022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</a:p>
        </p:txBody>
      </p:sp>
      <p:sp>
        <p:nvSpPr>
          <p:cNvPr id="16" name="Freeform 16"/>
          <p:cNvSpPr/>
          <p:nvPr/>
        </p:nvSpPr>
        <p:spPr>
          <a:xfrm>
            <a:off x="9290515" y="3468362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5"/>
                </a:lnTo>
                <a:lnTo>
                  <a:pt x="0" y="14242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17" name="TextBox 17"/>
          <p:cNvSpPr txBox="1"/>
          <p:nvPr/>
        </p:nvSpPr>
        <p:spPr>
          <a:xfrm>
            <a:off x="10957088" y="3870292"/>
            <a:ext cx="5768345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spc="-60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Thanh toán học phí (Học viên)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435573" y="3762987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</a:p>
        </p:txBody>
      </p:sp>
      <p:sp>
        <p:nvSpPr>
          <p:cNvPr id="19" name="Freeform 19"/>
          <p:cNvSpPr/>
          <p:nvPr/>
        </p:nvSpPr>
        <p:spPr>
          <a:xfrm>
            <a:off x="9230470" y="5143500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0" name="TextBox 20"/>
          <p:cNvSpPr txBox="1"/>
          <p:nvPr/>
        </p:nvSpPr>
        <p:spPr>
          <a:xfrm>
            <a:off x="10957088" y="5371651"/>
            <a:ext cx="5980996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spc="-60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Tương tác thời gian thực </a:t>
            </a:r>
          </a:p>
          <a:p>
            <a:pPr algn="l">
              <a:lnSpc>
                <a:spcPts val="4200"/>
              </a:lnSpc>
            </a:pPr>
            <a:r>
              <a:rPr lang="en-US" sz="3000" b="1" spc="-60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(Giảng viên &amp; Học viên)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75528" y="5416712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04</a:t>
            </a:r>
          </a:p>
        </p:txBody>
      </p:sp>
      <p:sp>
        <p:nvSpPr>
          <p:cNvPr id="22" name="Freeform 22"/>
          <p:cNvSpPr/>
          <p:nvPr/>
        </p:nvSpPr>
        <p:spPr>
          <a:xfrm>
            <a:off x="8801845" y="6774073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3" name="TextBox 23"/>
          <p:cNvSpPr txBox="1"/>
          <p:nvPr/>
        </p:nvSpPr>
        <p:spPr>
          <a:xfrm>
            <a:off x="10654725" y="7305992"/>
            <a:ext cx="5768345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spc="-60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Bảo mật &amp; Phân quyền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46903" y="7047285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05</a:t>
            </a:r>
          </a:p>
        </p:txBody>
      </p:sp>
      <p:sp>
        <p:nvSpPr>
          <p:cNvPr id="25" name="Freeform 25"/>
          <p:cNvSpPr/>
          <p:nvPr/>
        </p:nvSpPr>
        <p:spPr>
          <a:xfrm>
            <a:off x="7944228" y="8265004"/>
            <a:ext cx="1424256" cy="1424256"/>
          </a:xfrm>
          <a:custGeom>
            <a:avLst/>
            <a:gdLst/>
            <a:ahLst/>
            <a:cxnLst/>
            <a:rect l="l" t="t" r="r" b="b"/>
            <a:pathLst>
              <a:path w="1424256" h="1424256">
                <a:moveTo>
                  <a:pt x="0" y="0"/>
                </a:moveTo>
                <a:lnTo>
                  <a:pt x="1424255" y="0"/>
                </a:lnTo>
                <a:lnTo>
                  <a:pt x="1424255" y="1424256"/>
                </a:lnTo>
                <a:lnTo>
                  <a:pt x="0" y="142425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</p:sp>
      <p:sp>
        <p:nvSpPr>
          <p:cNvPr id="26" name="TextBox 26"/>
          <p:cNvSpPr txBox="1"/>
          <p:nvPr/>
        </p:nvSpPr>
        <p:spPr>
          <a:xfrm>
            <a:off x="9587558" y="8891407"/>
            <a:ext cx="5768345" cy="505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 spc="-60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Kiểm toán &amp; Báo cáo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089286" y="8538216"/>
            <a:ext cx="1134140" cy="8016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97"/>
              </a:lnSpc>
              <a:spcBef>
                <a:spcPct val="0"/>
              </a:spcBef>
            </a:pPr>
            <a:r>
              <a:rPr lang="en-US" sz="4784">
                <a:solidFill>
                  <a:srgbClr val="FDFDFD"/>
                </a:solidFill>
                <a:latin typeface="Montserrat"/>
                <a:ea typeface="Montserrat"/>
                <a:cs typeface="Montserrat"/>
                <a:sym typeface="Montserrat"/>
              </a:rPr>
              <a:t>06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2202" r="-2202" b="-23660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24090" y="627540"/>
            <a:ext cx="9039820" cy="155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LƯỢC ĐỒ ERD 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2202" r="-2202" b="-23660"/>
            </a:stretch>
          </a:blipFill>
        </p:spPr>
      </p:sp>
      <p:grpSp>
        <p:nvGrpSpPr>
          <p:cNvPr id="3" name="Group 3"/>
          <p:cNvGrpSpPr/>
          <p:nvPr/>
        </p:nvGrpSpPr>
        <p:grpSpPr>
          <a:xfrm rot="3344199">
            <a:off x="1587828" y="-2406561"/>
            <a:ext cx="15060560" cy="14833094"/>
            <a:chOff x="0" y="0"/>
            <a:chExt cx="885532" cy="8721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85532" cy="872157"/>
            </a:xfrm>
            <a:custGeom>
              <a:avLst/>
              <a:gdLst/>
              <a:ahLst/>
              <a:cxnLst/>
              <a:rect l="l" t="t" r="r" b="b"/>
              <a:pathLst>
                <a:path w="885532" h="872157">
                  <a:moveTo>
                    <a:pt x="203200" y="0"/>
                  </a:moveTo>
                  <a:lnTo>
                    <a:pt x="885532" y="0"/>
                  </a:lnTo>
                  <a:lnTo>
                    <a:pt x="682332" y="872157"/>
                  </a:lnTo>
                  <a:lnTo>
                    <a:pt x="0" y="872157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>
                <a:alphaModFix amt="9999"/>
              </a:blip>
              <a:stretch>
                <a:fillRect t="-26197" b="-26197"/>
              </a:stretch>
            </a:blipFill>
            <a:ln w="209550" cap="sq">
              <a:solidFill>
                <a:srgbClr val="00569E">
                  <a:alpha val="9804"/>
                </a:srgbClr>
              </a:solidFill>
              <a:prstDash val="solid"/>
              <a:miter/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1450450" y="2834541"/>
            <a:ext cx="16263396" cy="641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1. Users 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(</a:t>
            </a:r>
            <a:r>
              <a:rPr lang="en-US" sz="3999" u="sng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UserID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3999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FullName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Email, </a:t>
            </a:r>
            <a:r>
              <a:rPr lang="en-US" sz="3999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PasswordHash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3999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RoleID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3999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CreatedAt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)</a:t>
            </a: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2. Roles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(</a:t>
            </a:r>
            <a:r>
              <a:rPr lang="en-US" sz="3999" u="sng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RoleID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3999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RoleName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)</a:t>
            </a: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3. Courses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(</a:t>
            </a:r>
            <a:r>
              <a:rPr lang="en-US" sz="3999" u="sng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CourseID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Title, Description, </a:t>
            </a:r>
            <a:r>
              <a:rPr lang="en-US" sz="3999" u="sng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InstructorID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Status, </a:t>
            </a:r>
            <a:r>
              <a:rPr lang="en-US" sz="3999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CreatedAt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)</a:t>
            </a: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4.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</a:t>
            </a:r>
            <a:r>
              <a:rPr lang="en-US" sz="3999" b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Lessons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(</a:t>
            </a:r>
            <a:r>
              <a:rPr lang="en-US" sz="3999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LessonID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3999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CourseID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Title, Duration, </a:t>
            </a:r>
            <a:r>
              <a:rPr lang="en-US" sz="3999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OrderIndex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)</a:t>
            </a: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5. Enrollments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(</a:t>
            </a:r>
            <a:r>
              <a:rPr lang="en-US" sz="3999" u="sng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EnrollmentID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3999" u="sng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UserID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3999" i="1" err="1">
                <a:solidFill>
                  <a:srgbClr val="051D40"/>
                </a:solidFill>
                <a:latin typeface="+mj-lt"/>
                <a:ea typeface="Poppins Italics"/>
                <a:cs typeface="Poppins Italics"/>
                <a:sym typeface="Poppins Italics"/>
              </a:rPr>
              <a:t>CourseID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3999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EnrollDate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Progress, </a:t>
            </a:r>
            <a:r>
              <a:rPr lang="en-US" sz="3999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CertificateIssued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)</a:t>
            </a: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6. Assignments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(</a:t>
            </a:r>
            <a:r>
              <a:rPr lang="en-US" sz="3999" u="sng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AssignmentID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3999" u="sng" err="1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LessonID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Title, Deadline)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51D40"/>
              </a:solidFill>
              <a:latin typeface="+mj-lt"/>
              <a:ea typeface="Poppins"/>
              <a:cs typeface="Poppins"/>
              <a:sym typeface="Poppins"/>
            </a:endParaRP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51D40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5016044" y="650194"/>
            <a:ext cx="8255913" cy="155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LƯỢC ĐỒ RD </a:t>
            </a:r>
          </a:p>
        </p:txBody>
      </p:sp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2202" r="-2202" b="-23660"/>
            </a:stretch>
          </a:blipFill>
        </p:spPr>
      </p:sp>
      <p:grpSp>
        <p:nvGrpSpPr>
          <p:cNvPr id="3" name="Group 3"/>
          <p:cNvGrpSpPr/>
          <p:nvPr/>
        </p:nvGrpSpPr>
        <p:grpSpPr>
          <a:xfrm rot="4773377">
            <a:off x="2679376" y="-2275857"/>
            <a:ext cx="13957949" cy="14977273"/>
            <a:chOff x="0" y="0"/>
            <a:chExt cx="812800" cy="8721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12800" cy="872157"/>
            </a:xfrm>
            <a:custGeom>
              <a:avLst/>
              <a:gdLst/>
              <a:ahLst/>
              <a:cxnLst/>
              <a:rect l="l" t="t" r="r" b="b"/>
              <a:pathLst>
                <a:path w="812800" h="872157">
                  <a:moveTo>
                    <a:pt x="203200" y="0"/>
                  </a:moveTo>
                  <a:lnTo>
                    <a:pt x="812800" y="0"/>
                  </a:lnTo>
                  <a:lnTo>
                    <a:pt x="609600" y="872157"/>
                  </a:lnTo>
                  <a:lnTo>
                    <a:pt x="0" y="872157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3">
                <a:alphaModFix amt="9999"/>
              </a:blip>
              <a:stretch>
                <a:fillRect t="-19939" b="-19939"/>
              </a:stretch>
            </a:blipFill>
            <a:ln w="209550" cap="sq">
              <a:solidFill>
                <a:srgbClr val="00569E">
                  <a:alpha val="9804"/>
                </a:srgbClr>
              </a:solidFill>
              <a:prstDash val="solid"/>
              <a:miter/>
            </a:ln>
          </p:spPr>
        </p:sp>
      </p:grpSp>
      <p:sp>
        <p:nvSpPr>
          <p:cNvPr id="5" name="TextBox 5"/>
          <p:cNvSpPr txBox="1"/>
          <p:nvPr/>
        </p:nvSpPr>
        <p:spPr>
          <a:xfrm>
            <a:off x="5016044" y="578424"/>
            <a:ext cx="8255913" cy="15570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51D40"/>
                </a:solidFill>
                <a:latin typeface="+mj-lt"/>
                <a:ea typeface="Montserrat Bold"/>
                <a:cs typeface="Montserrat Bold"/>
                <a:sym typeface="Montserrat Bold"/>
              </a:rPr>
              <a:t>LƯỢC ĐỒ RD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330833" y="1662291"/>
            <a:ext cx="15928467" cy="6419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99"/>
              </a:lnSpc>
            </a:pPr>
            <a:endParaRPr>
              <a:latin typeface="+mj-lt"/>
            </a:endParaRP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7. Submissions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(</a:t>
            </a:r>
            <a:r>
              <a:rPr lang="en-US" sz="3999" u="sng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SubmissionID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3999" u="sng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AssignmentID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3999" u="sng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UserID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SubmitTime, Grade)</a:t>
            </a: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8. Quizzes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(</a:t>
            </a:r>
            <a:r>
              <a:rPr lang="en-US" sz="3999" u="sng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QuizID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3999" u="sng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LessonID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Title, MaxScore)</a:t>
            </a: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9. QuizAttempts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(</a:t>
            </a:r>
            <a:r>
              <a:rPr lang="en-US" sz="3999" u="sng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AttemptID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3999" u="sng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QuizID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3999" u="sng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UserID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Score, AttemptTime)</a:t>
            </a: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10. Payments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(</a:t>
            </a:r>
            <a:r>
              <a:rPr lang="en-US" sz="3999" u="sng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PaymentID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3999" u="sng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UserID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Amount, Method, InvoiceID)</a:t>
            </a: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11. Invoices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(</a:t>
            </a:r>
            <a:r>
              <a:rPr lang="en-US" sz="3999" u="sng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InvoiceID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IssueDate, TaxCode, TotalAmount)</a:t>
            </a: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12. Messages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(</a:t>
            </a:r>
            <a:r>
              <a:rPr lang="en-US" sz="3999" u="sng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MessageID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3999" u="sng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SenderID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3999" u="sng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ReceiverID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Content, CreatedAt)</a:t>
            </a:r>
          </a:p>
          <a:p>
            <a:pPr algn="l">
              <a:lnSpc>
                <a:spcPts val="5599"/>
              </a:lnSpc>
            </a:pPr>
            <a:r>
              <a:rPr lang="en-US" sz="3999" b="1">
                <a:solidFill>
                  <a:srgbClr val="051D40"/>
                </a:solidFill>
                <a:latin typeface="+mj-lt"/>
                <a:ea typeface="Poppins Bold"/>
                <a:cs typeface="Poppins Bold"/>
                <a:sym typeface="Poppins Bold"/>
              </a:rPr>
              <a:t>13. ActivityLogs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 (</a:t>
            </a:r>
            <a:r>
              <a:rPr lang="en-US" sz="3999" u="sng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LogID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</a:t>
            </a:r>
            <a:r>
              <a:rPr lang="en-US" sz="3999" u="sng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UserID</a:t>
            </a:r>
            <a:r>
              <a:rPr lang="en-US" sz="3999">
                <a:solidFill>
                  <a:srgbClr val="051D40"/>
                </a:solidFill>
                <a:latin typeface="+mj-lt"/>
                <a:ea typeface="Poppins"/>
                <a:cs typeface="Poppins"/>
                <a:sym typeface="Poppins"/>
              </a:rPr>
              <a:t>, Action, Timestamp)</a:t>
            </a:r>
          </a:p>
          <a:p>
            <a:pPr algn="l">
              <a:lnSpc>
                <a:spcPts val="5599"/>
              </a:lnSpc>
            </a:pPr>
            <a:endParaRPr lang="en-US" sz="3999">
              <a:solidFill>
                <a:srgbClr val="051D40"/>
              </a:solidFill>
              <a:latin typeface="+mj-lt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917</Words>
  <Application>Microsoft Office PowerPoint</Application>
  <PresentationFormat>Custom</PresentationFormat>
  <Paragraphs>95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5" baseType="lpstr">
      <vt:lpstr>Poppins Italics</vt:lpstr>
      <vt:lpstr>Canva Sans Bold</vt:lpstr>
      <vt:lpstr>Poppins</vt:lpstr>
      <vt:lpstr>Montserrat</vt:lpstr>
      <vt:lpstr>Poppins Bold</vt:lpstr>
      <vt:lpstr>Montserrat Bold</vt:lpstr>
      <vt:lpstr>Rowdies</vt:lpstr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quản lí học tập Trung tâm MindX</dc:title>
  <cp:lastModifiedBy>KIET-PC</cp:lastModifiedBy>
  <cp:revision>16</cp:revision>
  <dcterms:created xsi:type="dcterms:W3CDTF">2006-08-16T00:00:00Z</dcterms:created>
  <dcterms:modified xsi:type="dcterms:W3CDTF">2025-07-21T05:16:30Z</dcterms:modified>
  <dc:identifier>DAGtTjp2hoI</dc:identifier>
</cp:coreProperties>
</file>